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3"/>
  </p:notesMasterIdLst>
  <p:handoutMasterIdLst>
    <p:handoutMasterId r:id="rId24"/>
  </p:handoutMasterIdLst>
  <p:sldIdLst>
    <p:sldId id="257" r:id="rId2"/>
    <p:sldId id="256" r:id="rId3"/>
    <p:sldId id="258" r:id="rId4"/>
    <p:sldId id="260" r:id="rId5"/>
    <p:sldId id="286" r:id="rId6"/>
    <p:sldId id="288" r:id="rId7"/>
    <p:sldId id="293" r:id="rId8"/>
    <p:sldId id="294" r:id="rId9"/>
    <p:sldId id="264" r:id="rId10"/>
    <p:sldId id="265" r:id="rId11"/>
    <p:sldId id="271" r:id="rId12"/>
    <p:sldId id="289" r:id="rId13"/>
    <p:sldId id="268" r:id="rId14"/>
    <p:sldId id="272" r:id="rId15"/>
    <p:sldId id="273" r:id="rId16"/>
    <p:sldId id="269" r:id="rId17"/>
    <p:sldId id="285" r:id="rId18"/>
    <p:sldId id="284" r:id="rId19"/>
    <p:sldId id="295" r:id="rId20"/>
    <p:sldId id="296" r:id="rId21"/>
    <p:sldId id="29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1C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5" autoAdjust="0"/>
    <p:restoredTop sz="74423" autoAdjust="0"/>
  </p:normalViewPr>
  <p:slideViewPr>
    <p:cSldViewPr>
      <p:cViewPr>
        <p:scale>
          <a:sx n="70" d="100"/>
          <a:sy n="70" d="100"/>
        </p:scale>
        <p:origin x="-1014" y="-258"/>
      </p:cViewPr>
      <p:guideLst>
        <p:guide orient="horz" pos="2880"/>
        <p:guide pos="2160"/>
      </p:guideLst>
    </p:cSldViewPr>
  </p:slideViewPr>
  <p:outlineViewPr>
    <p:cViewPr>
      <p:scale>
        <a:sx n="33" d="100"/>
        <a:sy n="33" d="100"/>
      </p:scale>
      <p:origin x="0" y="1206"/>
    </p:cViewPr>
  </p:outlineViewPr>
  <p:notesTextViewPr>
    <p:cViewPr>
      <p:scale>
        <a:sx n="100" d="100"/>
        <a:sy n="100" d="100"/>
      </p:scale>
      <p:origin x="0" y="0"/>
    </p:cViewPr>
  </p:notesTextViewPr>
  <p:sorterViewPr>
    <p:cViewPr>
      <p:scale>
        <a:sx n="100" d="100"/>
        <a:sy n="100" d="100"/>
      </p:scale>
      <p:origin x="0" y="1542"/>
    </p:cViewPr>
  </p:sorterViewPr>
  <p:notesViewPr>
    <p:cSldViewPr>
      <p:cViewPr varScale="1">
        <p:scale>
          <a:sx n="108" d="100"/>
          <a:sy n="108" d="100"/>
        </p:scale>
        <p:origin x="-588" y="-78"/>
      </p:cViewPr>
      <p:guideLst>
        <p:guide orient="horz" pos="2881"/>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E2E960-ACD2-BF45-BABE-849FB3899E6D}" type="doc">
      <dgm:prSet loTypeId="urn:microsoft.com/office/officeart/2005/8/layout/chevron1" loCatId="" qsTypeId="urn:microsoft.com/office/officeart/2005/8/quickstyle/simple4" qsCatId="simple" csTypeId="urn:microsoft.com/office/officeart/2005/8/colors/accent1_2" csCatId="accent1" phldr="1"/>
      <dgm:spPr/>
    </dgm:pt>
    <dgm:pt modelId="{534BFBD0-9230-8846-A412-31E39F505EAB}">
      <dgm:prSet phldrT="[Text]"/>
      <dgm:sp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dgm:spPr>
      <dgm:t>
        <a:bodyPr/>
        <a:lstStyle/>
        <a:p>
          <a:r>
            <a:rPr lang="en-US" b="1" dirty="0"/>
            <a:t>Registration Deadline</a:t>
          </a:r>
        </a:p>
        <a:p>
          <a:r>
            <a:rPr lang="en-US" b="1" dirty="0"/>
            <a:t>January 18, 2016</a:t>
          </a:r>
        </a:p>
      </dgm:t>
    </dgm:pt>
    <dgm:pt modelId="{A54277D8-3F2A-8B4F-A6EF-1E992212692E}" type="parTrans" cxnId="{E3182267-D450-9A48-A90C-DF135A6C83D6}">
      <dgm:prSet/>
      <dgm:spPr/>
      <dgm:t>
        <a:bodyPr/>
        <a:lstStyle/>
        <a:p>
          <a:endParaRPr lang="en-US"/>
        </a:p>
      </dgm:t>
    </dgm:pt>
    <dgm:pt modelId="{C395E5DA-EA9F-3245-91C5-BB02E1B5D08C}" type="sibTrans" cxnId="{E3182267-D450-9A48-A90C-DF135A6C83D6}">
      <dgm:prSet/>
      <dgm:spPr/>
      <dgm:t>
        <a:bodyPr/>
        <a:lstStyle/>
        <a:p>
          <a:endParaRPr lang="en-US"/>
        </a:p>
      </dgm:t>
    </dgm:pt>
    <dgm:pt modelId="{1201971B-2FBC-684C-B45F-67641DFD9596}">
      <dgm:prSet phldrT="[Text]"/>
      <dgm:sp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dgm:spPr>
      <dgm:t>
        <a:bodyPr/>
        <a:lstStyle/>
        <a:p>
          <a:r>
            <a:rPr lang="en-US" b="1" i="0" u="none" dirty="0"/>
            <a:t>Funding Start</a:t>
          </a:r>
        </a:p>
        <a:p>
          <a:r>
            <a:rPr lang="en-US" b="1" i="0" u="none" dirty="0"/>
            <a:t>July 1, 2016</a:t>
          </a:r>
        </a:p>
      </dgm:t>
    </dgm:pt>
    <dgm:pt modelId="{847036E3-BDE5-0044-9759-45800707BA77}" type="parTrans" cxnId="{484E19B0-1149-7C47-A26A-22EC855DC60B}">
      <dgm:prSet/>
      <dgm:spPr/>
      <dgm:t>
        <a:bodyPr/>
        <a:lstStyle/>
        <a:p>
          <a:endParaRPr lang="en-US"/>
        </a:p>
      </dgm:t>
    </dgm:pt>
    <dgm:pt modelId="{44F0D312-B1B9-A344-B03D-6DB9BD64358E}" type="sibTrans" cxnId="{484E19B0-1149-7C47-A26A-22EC855DC60B}">
      <dgm:prSet/>
      <dgm:spPr/>
      <dgm:t>
        <a:bodyPr/>
        <a:lstStyle/>
        <a:p>
          <a:endParaRPr lang="en-US"/>
        </a:p>
      </dgm:t>
    </dgm:pt>
    <dgm:pt modelId="{84DC5F5E-5618-094B-8DB4-53357F5B1CB9}">
      <dgm:prSet phldrT="[Text]"/>
      <dgm:spPr/>
      <dgm:t>
        <a:bodyPr/>
        <a:lstStyle/>
        <a:p>
          <a:r>
            <a:rPr lang="en-US" b="1" dirty="0"/>
            <a:t>Results Announcement</a:t>
          </a:r>
        </a:p>
        <a:p>
          <a:r>
            <a:rPr lang="en-US" b="1" dirty="0"/>
            <a:t>July 15,</a:t>
          </a:r>
          <a:r>
            <a:rPr lang="en-US" b="1" baseline="0" dirty="0"/>
            <a:t> 2016</a:t>
          </a:r>
        </a:p>
      </dgm:t>
    </dgm:pt>
    <dgm:pt modelId="{34958EE3-55E9-7D49-8BA8-E0B0448E541E}" type="parTrans" cxnId="{E385D885-9B61-BC41-AE30-7996AE43BD0A}">
      <dgm:prSet/>
      <dgm:spPr/>
      <dgm:t>
        <a:bodyPr/>
        <a:lstStyle/>
        <a:p>
          <a:endParaRPr lang="en-US"/>
        </a:p>
      </dgm:t>
    </dgm:pt>
    <dgm:pt modelId="{444FBE77-A63E-0344-858D-6AFC445EC320}" type="sibTrans" cxnId="{E385D885-9B61-BC41-AE30-7996AE43BD0A}">
      <dgm:prSet/>
      <dgm:spPr/>
      <dgm:t>
        <a:bodyPr/>
        <a:lstStyle/>
        <a:p>
          <a:endParaRPr lang="en-US"/>
        </a:p>
      </dgm:t>
    </dgm:pt>
    <dgm:pt modelId="{E9EF528C-02BF-7D4A-AF15-47FF6A50278B}">
      <dgm:prSet/>
      <dgm:spPr/>
      <dgm:t>
        <a:bodyPr/>
        <a:lstStyle/>
        <a:p>
          <a:r>
            <a:rPr lang="en-US" b="1" i="0" u="none" dirty="0"/>
            <a:t>Application Deadline      March 1, 2016</a:t>
          </a:r>
          <a:endParaRPr lang="en-US" b="1" dirty="0"/>
        </a:p>
      </dgm:t>
    </dgm:pt>
    <dgm:pt modelId="{B4E9A17A-AEAF-8345-A3CC-2182A13D602A}" type="parTrans" cxnId="{10012EA7-6E8B-A946-A569-A4A60F93BA5A}">
      <dgm:prSet/>
      <dgm:spPr/>
      <dgm:t>
        <a:bodyPr/>
        <a:lstStyle/>
        <a:p>
          <a:endParaRPr lang="en-US"/>
        </a:p>
      </dgm:t>
    </dgm:pt>
    <dgm:pt modelId="{882CAC50-2771-FD48-9865-C40D2D184C3F}" type="sibTrans" cxnId="{10012EA7-6E8B-A946-A569-A4A60F93BA5A}">
      <dgm:prSet/>
      <dgm:spPr/>
      <dgm:t>
        <a:bodyPr/>
        <a:lstStyle/>
        <a:p>
          <a:endParaRPr lang="en-US"/>
        </a:p>
      </dgm:t>
    </dgm:pt>
    <dgm:pt modelId="{52108C71-DC27-6A4C-8638-8C37BBACE2CB}" type="pres">
      <dgm:prSet presAssocID="{FEE2E960-ACD2-BF45-BABE-849FB3899E6D}" presName="Name0" presStyleCnt="0">
        <dgm:presLayoutVars>
          <dgm:dir/>
          <dgm:animLvl val="lvl"/>
          <dgm:resizeHandles val="exact"/>
        </dgm:presLayoutVars>
      </dgm:prSet>
      <dgm:spPr/>
    </dgm:pt>
    <dgm:pt modelId="{81FEE80C-856E-1642-B75A-AC92ECEA2DA5}" type="pres">
      <dgm:prSet presAssocID="{534BFBD0-9230-8846-A412-31E39F505EAB}" presName="parTxOnly" presStyleLbl="node1" presStyleIdx="0" presStyleCnt="4">
        <dgm:presLayoutVars>
          <dgm:chMax val="0"/>
          <dgm:chPref val="0"/>
          <dgm:bulletEnabled val="1"/>
        </dgm:presLayoutVars>
      </dgm:prSet>
      <dgm:spPr/>
      <dgm:t>
        <a:bodyPr/>
        <a:lstStyle/>
        <a:p>
          <a:endParaRPr lang="en-US"/>
        </a:p>
      </dgm:t>
    </dgm:pt>
    <dgm:pt modelId="{D265DBA0-5DD5-1A4C-A006-3C57424A52D1}" type="pres">
      <dgm:prSet presAssocID="{C395E5DA-EA9F-3245-91C5-BB02E1B5D08C}" presName="parTxOnlySpace" presStyleCnt="0"/>
      <dgm:spPr/>
    </dgm:pt>
    <dgm:pt modelId="{805EC373-C964-834D-A9CC-1488A89A7663}" type="pres">
      <dgm:prSet presAssocID="{E9EF528C-02BF-7D4A-AF15-47FF6A50278B}" presName="parTxOnly" presStyleLbl="node1" presStyleIdx="1" presStyleCnt="4">
        <dgm:presLayoutVars>
          <dgm:chMax val="0"/>
          <dgm:chPref val="0"/>
          <dgm:bulletEnabled val="1"/>
        </dgm:presLayoutVars>
      </dgm:prSet>
      <dgm:spPr/>
      <dgm:t>
        <a:bodyPr/>
        <a:lstStyle/>
        <a:p>
          <a:endParaRPr lang="en-US"/>
        </a:p>
      </dgm:t>
    </dgm:pt>
    <dgm:pt modelId="{09ED24C9-2AD3-B644-AA2B-0B7D1E0D7E17}" type="pres">
      <dgm:prSet presAssocID="{882CAC50-2771-FD48-9865-C40D2D184C3F}" presName="parTxOnlySpace" presStyleCnt="0"/>
      <dgm:spPr/>
    </dgm:pt>
    <dgm:pt modelId="{31FD9BF7-6353-A848-9CD1-CCF77C616FEE}" type="pres">
      <dgm:prSet presAssocID="{1201971B-2FBC-684C-B45F-67641DFD9596}" presName="parTxOnly" presStyleLbl="node1" presStyleIdx="2" presStyleCnt="4">
        <dgm:presLayoutVars>
          <dgm:chMax val="0"/>
          <dgm:chPref val="0"/>
          <dgm:bulletEnabled val="1"/>
        </dgm:presLayoutVars>
      </dgm:prSet>
      <dgm:spPr/>
      <dgm:t>
        <a:bodyPr/>
        <a:lstStyle/>
        <a:p>
          <a:endParaRPr lang="en-US"/>
        </a:p>
      </dgm:t>
    </dgm:pt>
    <dgm:pt modelId="{2FD36F14-61BB-D142-BE36-ED5AF0768656}" type="pres">
      <dgm:prSet presAssocID="{44F0D312-B1B9-A344-B03D-6DB9BD64358E}" presName="parTxOnlySpace" presStyleCnt="0"/>
      <dgm:spPr/>
    </dgm:pt>
    <dgm:pt modelId="{744E42B1-3B79-2740-AF57-A57AA9DDCE3F}" type="pres">
      <dgm:prSet presAssocID="{84DC5F5E-5618-094B-8DB4-53357F5B1CB9}" presName="parTxOnly" presStyleLbl="node1" presStyleIdx="3" presStyleCnt="4">
        <dgm:presLayoutVars>
          <dgm:chMax val="0"/>
          <dgm:chPref val="0"/>
          <dgm:bulletEnabled val="1"/>
        </dgm:presLayoutVars>
      </dgm:prSet>
      <dgm:spPr/>
      <dgm:t>
        <a:bodyPr/>
        <a:lstStyle/>
        <a:p>
          <a:endParaRPr lang="en-US"/>
        </a:p>
      </dgm:t>
    </dgm:pt>
  </dgm:ptLst>
  <dgm:cxnLst>
    <dgm:cxn modelId="{C2DE3DB9-F380-400C-A342-150A7FA94F6F}" type="presOf" srcId="{534BFBD0-9230-8846-A412-31E39F505EAB}" destId="{81FEE80C-856E-1642-B75A-AC92ECEA2DA5}" srcOrd="0" destOrd="0" presId="urn:microsoft.com/office/officeart/2005/8/layout/chevron1"/>
    <dgm:cxn modelId="{DCC22F7D-985B-48F0-8D0E-2F4EB9511BE4}" type="presOf" srcId="{E9EF528C-02BF-7D4A-AF15-47FF6A50278B}" destId="{805EC373-C964-834D-A9CC-1488A89A7663}" srcOrd="0" destOrd="0" presId="urn:microsoft.com/office/officeart/2005/8/layout/chevron1"/>
    <dgm:cxn modelId="{7F03B88E-D76E-45AB-AA1A-A39FB72C7EB8}" type="presOf" srcId="{84DC5F5E-5618-094B-8DB4-53357F5B1CB9}" destId="{744E42B1-3B79-2740-AF57-A57AA9DDCE3F}" srcOrd="0" destOrd="0" presId="urn:microsoft.com/office/officeart/2005/8/layout/chevron1"/>
    <dgm:cxn modelId="{E385D885-9B61-BC41-AE30-7996AE43BD0A}" srcId="{FEE2E960-ACD2-BF45-BABE-849FB3899E6D}" destId="{84DC5F5E-5618-094B-8DB4-53357F5B1CB9}" srcOrd="3" destOrd="0" parTransId="{34958EE3-55E9-7D49-8BA8-E0B0448E541E}" sibTransId="{444FBE77-A63E-0344-858D-6AFC445EC320}"/>
    <dgm:cxn modelId="{484E19B0-1149-7C47-A26A-22EC855DC60B}" srcId="{FEE2E960-ACD2-BF45-BABE-849FB3899E6D}" destId="{1201971B-2FBC-684C-B45F-67641DFD9596}" srcOrd="2" destOrd="0" parTransId="{847036E3-BDE5-0044-9759-45800707BA77}" sibTransId="{44F0D312-B1B9-A344-B03D-6DB9BD64358E}"/>
    <dgm:cxn modelId="{55C1358C-EC31-43EB-A7C0-E13113E73A27}" type="presOf" srcId="{FEE2E960-ACD2-BF45-BABE-849FB3899E6D}" destId="{52108C71-DC27-6A4C-8638-8C37BBACE2CB}" srcOrd="0" destOrd="0" presId="urn:microsoft.com/office/officeart/2005/8/layout/chevron1"/>
    <dgm:cxn modelId="{10012EA7-6E8B-A946-A569-A4A60F93BA5A}" srcId="{FEE2E960-ACD2-BF45-BABE-849FB3899E6D}" destId="{E9EF528C-02BF-7D4A-AF15-47FF6A50278B}" srcOrd="1" destOrd="0" parTransId="{B4E9A17A-AEAF-8345-A3CC-2182A13D602A}" sibTransId="{882CAC50-2771-FD48-9865-C40D2D184C3F}"/>
    <dgm:cxn modelId="{2BA033E9-9586-43B4-8E40-8F3AA9A57071}" type="presOf" srcId="{1201971B-2FBC-684C-B45F-67641DFD9596}" destId="{31FD9BF7-6353-A848-9CD1-CCF77C616FEE}" srcOrd="0" destOrd="0" presId="urn:microsoft.com/office/officeart/2005/8/layout/chevron1"/>
    <dgm:cxn modelId="{E3182267-D450-9A48-A90C-DF135A6C83D6}" srcId="{FEE2E960-ACD2-BF45-BABE-849FB3899E6D}" destId="{534BFBD0-9230-8846-A412-31E39F505EAB}" srcOrd="0" destOrd="0" parTransId="{A54277D8-3F2A-8B4F-A6EF-1E992212692E}" sibTransId="{C395E5DA-EA9F-3245-91C5-BB02E1B5D08C}"/>
    <dgm:cxn modelId="{A791F70D-59DE-4A06-8D89-0A6EAADD16E1}" type="presParOf" srcId="{52108C71-DC27-6A4C-8638-8C37BBACE2CB}" destId="{81FEE80C-856E-1642-B75A-AC92ECEA2DA5}" srcOrd="0" destOrd="0" presId="urn:microsoft.com/office/officeart/2005/8/layout/chevron1"/>
    <dgm:cxn modelId="{AA373FF2-2071-463C-84EA-734F4DC23C4C}" type="presParOf" srcId="{52108C71-DC27-6A4C-8638-8C37BBACE2CB}" destId="{D265DBA0-5DD5-1A4C-A006-3C57424A52D1}" srcOrd="1" destOrd="0" presId="urn:microsoft.com/office/officeart/2005/8/layout/chevron1"/>
    <dgm:cxn modelId="{8E751B12-3B23-4FAF-9D87-FA558FCF0282}" type="presParOf" srcId="{52108C71-DC27-6A4C-8638-8C37BBACE2CB}" destId="{805EC373-C964-834D-A9CC-1488A89A7663}" srcOrd="2" destOrd="0" presId="urn:microsoft.com/office/officeart/2005/8/layout/chevron1"/>
    <dgm:cxn modelId="{D2B87EA7-285B-4731-994E-9EE5507DF42F}" type="presParOf" srcId="{52108C71-DC27-6A4C-8638-8C37BBACE2CB}" destId="{09ED24C9-2AD3-B644-AA2B-0B7D1E0D7E17}" srcOrd="3" destOrd="0" presId="urn:microsoft.com/office/officeart/2005/8/layout/chevron1"/>
    <dgm:cxn modelId="{E2251A66-235D-46A4-8C0C-6DAA4A7E2144}" type="presParOf" srcId="{52108C71-DC27-6A4C-8638-8C37BBACE2CB}" destId="{31FD9BF7-6353-A848-9CD1-CCF77C616FEE}" srcOrd="4" destOrd="0" presId="urn:microsoft.com/office/officeart/2005/8/layout/chevron1"/>
    <dgm:cxn modelId="{6195D3EE-00E0-4ACD-BD6F-C432332897E3}" type="presParOf" srcId="{52108C71-DC27-6A4C-8638-8C37BBACE2CB}" destId="{2FD36F14-61BB-D142-BE36-ED5AF0768656}" srcOrd="5" destOrd="0" presId="urn:microsoft.com/office/officeart/2005/8/layout/chevron1"/>
    <dgm:cxn modelId="{755396EE-E95E-4551-92CA-CF91CF64C994}" type="presParOf" srcId="{52108C71-DC27-6A4C-8638-8C37BBACE2CB}" destId="{744E42B1-3B79-2740-AF57-A57AA9DDCE3F}"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EE80C-856E-1642-B75A-AC92ECEA2DA5}">
      <dsp:nvSpPr>
        <dsp:cNvPr id="0" name=""/>
        <dsp:cNvSpPr/>
      </dsp:nvSpPr>
      <dsp:spPr>
        <a:xfrm>
          <a:off x="4064" y="288763"/>
          <a:ext cx="2366181" cy="946472"/>
        </a:xfrm>
        <a:prstGeom prst="chevron">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b="1" kern="1200" dirty="0"/>
            <a:t>Registration Deadline</a:t>
          </a:r>
        </a:p>
        <a:p>
          <a:pPr lvl="0" algn="ctr" defTabSz="666750">
            <a:lnSpc>
              <a:spcPct val="90000"/>
            </a:lnSpc>
            <a:spcBef>
              <a:spcPct val="0"/>
            </a:spcBef>
            <a:spcAft>
              <a:spcPct val="35000"/>
            </a:spcAft>
          </a:pPr>
          <a:r>
            <a:rPr lang="en-US" sz="1500" b="1" kern="1200" dirty="0"/>
            <a:t>January 18, 2016</a:t>
          </a:r>
        </a:p>
      </dsp:txBody>
      <dsp:txXfrm>
        <a:off x="477300" y="288763"/>
        <a:ext cx="1419709" cy="946472"/>
      </dsp:txXfrm>
    </dsp:sp>
    <dsp:sp modelId="{805EC373-C964-834D-A9CC-1488A89A7663}">
      <dsp:nvSpPr>
        <dsp:cNvPr id="0" name=""/>
        <dsp:cNvSpPr/>
      </dsp:nvSpPr>
      <dsp:spPr>
        <a:xfrm>
          <a:off x="2133627" y="288763"/>
          <a:ext cx="2366181" cy="94647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b="1" i="0" u="none" kern="1200" dirty="0"/>
            <a:t>Application Deadline      March 1, 2016</a:t>
          </a:r>
          <a:endParaRPr lang="en-US" sz="1500" b="1" kern="1200" dirty="0"/>
        </a:p>
      </dsp:txBody>
      <dsp:txXfrm>
        <a:off x="2606863" y="288763"/>
        <a:ext cx="1419709" cy="946472"/>
      </dsp:txXfrm>
    </dsp:sp>
    <dsp:sp modelId="{31FD9BF7-6353-A848-9CD1-CCF77C616FEE}">
      <dsp:nvSpPr>
        <dsp:cNvPr id="0" name=""/>
        <dsp:cNvSpPr/>
      </dsp:nvSpPr>
      <dsp:spPr>
        <a:xfrm>
          <a:off x="4263190" y="288763"/>
          <a:ext cx="2366181" cy="946472"/>
        </a:xfrm>
        <a:prstGeom prst="chevron">
          <a:avLst/>
        </a:prstGeom>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b="1" i="0" u="none" kern="1200" dirty="0"/>
            <a:t>Funding Start</a:t>
          </a:r>
        </a:p>
        <a:p>
          <a:pPr lvl="0" algn="ctr" defTabSz="666750">
            <a:lnSpc>
              <a:spcPct val="90000"/>
            </a:lnSpc>
            <a:spcBef>
              <a:spcPct val="0"/>
            </a:spcBef>
            <a:spcAft>
              <a:spcPct val="35000"/>
            </a:spcAft>
          </a:pPr>
          <a:r>
            <a:rPr lang="en-US" sz="1500" b="1" i="0" u="none" kern="1200" dirty="0"/>
            <a:t>July 1, 2016</a:t>
          </a:r>
        </a:p>
      </dsp:txBody>
      <dsp:txXfrm>
        <a:off x="4736426" y="288763"/>
        <a:ext cx="1419709" cy="946472"/>
      </dsp:txXfrm>
    </dsp:sp>
    <dsp:sp modelId="{744E42B1-3B79-2740-AF57-A57AA9DDCE3F}">
      <dsp:nvSpPr>
        <dsp:cNvPr id="0" name=""/>
        <dsp:cNvSpPr/>
      </dsp:nvSpPr>
      <dsp:spPr>
        <a:xfrm>
          <a:off x="6392753" y="288763"/>
          <a:ext cx="2366181" cy="94647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b="1" kern="1200" dirty="0"/>
            <a:t>Results Announcement</a:t>
          </a:r>
        </a:p>
        <a:p>
          <a:pPr lvl="0" algn="ctr" defTabSz="666750">
            <a:lnSpc>
              <a:spcPct val="90000"/>
            </a:lnSpc>
            <a:spcBef>
              <a:spcPct val="0"/>
            </a:spcBef>
            <a:spcAft>
              <a:spcPct val="35000"/>
            </a:spcAft>
          </a:pPr>
          <a:r>
            <a:rPr lang="en-US" sz="1500" b="1" kern="1200" dirty="0"/>
            <a:t>July 15,</a:t>
          </a:r>
          <a:r>
            <a:rPr lang="en-US" sz="1500" b="1" kern="1200" baseline="0" dirty="0"/>
            <a:t> 2016</a:t>
          </a:r>
        </a:p>
      </dsp:txBody>
      <dsp:txXfrm>
        <a:off x="6865989" y="288763"/>
        <a:ext cx="1419709" cy="94647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0744" tIns="45372" rIns="90744" bIns="45372" rtlCol="0"/>
          <a:lstStyle>
            <a:lvl1pPr algn="l">
              <a:defRPr sz="1200"/>
            </a:lvl1pPr>
          </a:lstStyle>
          <a:p>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0744" tIns="45372" rIns="90744" bIns="45372" rtlCol="0"/>
          <a:lstStyle>
            <a:lvl1pPr algn="r">
              <a:defRPr sz="1200"/>
            </a:lvl1pPr>
          </a:lstStyle>
          <a:p>
            <a:fld id="{099125EE-F29C-4917-A9C2-EC1445827F16}" type="datetimeFigureOut">
              <a:rPr lang="en-US" smtClean="0"/>
              <a:pPr/>
              <a:t>2016-01-08</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0744" tIns="45372" rIns="90744" bIns="45372" rtlCol="0" anchor="b"/>
          <a:lstStyle>
            <a:lvl1pPr algn="l">
              <a:defRPr sz="1200"/>
            </a:lvl1pPr>
          </a:lstStyle>
          <a:p>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0744" tIns="45372" rIns="90744" bIns="45372" rtlCol="0" anchor="b"/>
          <a:lstStyle>
            <a:lvl1pPr algn="r">
              <a:defRPr sz="1200"/>
            </a:lvl1pPr>
          </a:lstStyle>
          <a:p>
            <a:fld id="{8BE26D6A-47F4-4FC5-B789-D7BD66F2B52D}" type="slidenum">
              <a:rPr lang="en-US" smtClean="0"/>
              <a:pPr/>
              <a:t>‹#›</a:t>
            </a:fld>
            <a:endParaRPr lang="en-US"/>
          </a:p>
        </p:txBody>
      </p:sp>
    </p:spTree>
    <p:extLst>
      <p:ext uri="{BB962C8B-B14F-4D97-AF65-F5344CB8AC3E}">
        <p14:creationId xmlns:p14="http://schemas.microsoft.com/office/powerpoint/2010/main" val="3057133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0744" tIns="45372" rIns="90744" bIns="45372" rtlCol="0"/>
          <a:lstStyle>
            <a:lvl1pPr algn="l">
              <a:defRPr sz="1200"/>
            </a:lvl1pPr>
          </a:lstStyle>
          <a:p>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0744" tIns="45372" rIns="90744" bIns="45372" rtlCol="0"/>
          <a:lstStyle>
            <a:lvl1pPr algn="r">
              <a:defRPr sz="1200"/>
            </a:lvl1pPr>
          </a:lstStyle>
          <a:p>
            <a:fld id="{A371147F-BD0F-49B1-8D89-743A5E15B70C}" type="datetimeFigureOut">
              <a:rPr lang="en-US" smtClean="0"/>
              <a:pPr/>
              <a:t>2016-01-08</a:t>
            </a:fld>
            <a:endParaRPr lang="en-US"/>
          </a:p>
        </p:txBody>
      </p:sp>
      <p:sp>
        <p:nvSpPr>
          <p:cNvPr id="4" name="Slide Image Placeholder 3"/>
          <p:cNvSpPr>
            <a:spLocks noGrp="1" noRot="1" noChangeAspect="1"/>
          </p:cNvSpPr>
          <p:nvPr>
            <p:ph type="sldImg" idx="2"/>
          </p:nvPr>
        </p:nvSpPr>
        <p:spPr>
          <a:xfrm>
            <a:off x="1143000" y="685800"/>
            <a:ext cx="4572000" cy="3430588"/>
          </a:xfrm>
          <a:prstGeom prst="rect">
            <a:avLst/>
          </a:prstGeom>
          <a:noFill/>
          <a:ln w="12700">
            <a:solidFill>
              <a:prstClr val="black"/>
            </a:solidFill>
          </a:ln>
        </p:spPr>
        <p:txBody>
          <a:bodyPr vert="horz" lIns="90744" tIns="45372" rIns="90744" bIns="45372" rtlCol="0" anchor="ctr"/>
          <a:lstStyle/>
          <a:p>
            <a:endParaRPr lang="en-US"/>
          </a:p>
        </p:txBody>
      </p:sp>
      <p:sp>
        <p:nvSpPr>
          <p:cNvPr id="5" name="Notes Placeholder 4"/>
          <p:cNvSpPr>
            <a:spLocks noGrp="1"/>
          </p:cNvSpPr>
          <p:nvPr>
            <p:ph type="body" sz="quarter" idx="3"/>
          </p:nvPr>
        </p:nvSpPr>
        <p:spPr>
          <a:xfrm>
            <a:off x="685802" y="4343401"/>
            <a:ext cx="5486399" cy="4114800"/>
          </a:xfrm>
          <a:prstGeom prst="rect">
            <a:avLst/>
          </a:prstGeom>
        </p:spPr>
        <p:txBody>
          <a:bodyPr vert="horz" lIns="90744" tIns="45372" rIns="90744" bIns="4537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4"/>
            <a:ext cx="2971800" cy="457200"/>
          </a:xfrm>
          <a:prstGeom prst="rect">
            <a:avLst/>
          </a:prstGeom>
        </p:spPr>
        <p:txBody>
          <a:bodyPr vert="horz" lIns="90744" tIns="45372" rIns="90744" bIns="45372"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0744" tIns="45372" rIns="90744" bIns="45372" rtlCol="0" anchor="b"/>
          <a:lstStyle>
            <a:lvl1pPr algn="r">
              <a:defRPr sz="1200"/>
            </a:lvl1pPr>
          </a:lstStyle>
          <a:p>
            <a:fld id="{976A2D98-EA55-4B97-BEA0-203D8B0CBCC0}" type="slidenum">
              <a:rPr lang="en-US" smtClean="0"/>
              <a:pPr/>
              <a:t>‹#›</a:t>
            </a:fld>
            <a:endParaRPr lang="en-US"/>
          </a:p>
        </p:txBody>
      </p:sp>
    </p:spTree>
    <p:extLst>
      <p:ext uri="{BB962C8B-B14F-4D97-AF65-F5344CB8AC3E}">
        <p14:creationId xmlns:p14="http://schemas.microsoft.com/office/powerpoint/2010/main" val="2461556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a:t>
            </a:fld>
            <a:endParaRPr lang="en-US"/>
          </a:p>
        </p:txBody>
      </p:sp>
    </p:spTree>
    <p:extLst>
      <p:ext uri="{BB962C8B-B14F-4D97-AF65-F5344CB8AC3E}">
        <p14:creationId xmlns:p14="http://schemas.microsoft.com/office/powerpoint/2010/main" val="1049453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Project</a:t>
            </a:r>
            <a:r>
              <a:rPr lang="en-US" baseline="0" dirty="0" smtClean="0"/>
              <a:t> Scheme proposal is formatted differently from the Open Operating Grant, but preserves most of the essential material.</a:t>
            </a:r>
            <a:br>
              <a:rPr lang="en-US" baseline="0" dirty="0" smtClean="0"/>
            </a:br>
            <a:r>
              <a:rPr lang="en-US" baseline="0" dirty="0" smtClean="0"/>
              <a:t>Note that no extra pages are allowed regardless of the size of the team.</a:t>
            </a:r>
            <a:br>
              <a:rPr lang="en-US" baseline="0" dirty="0" smtClean="0"/>
            </a:br>
            <a:r>
              <a:rPr lang="en-US" baseline="0" dirty="0" smtClean="0"/>
              <a:t>This slide shows how typical sections of the OOG proposal align with the sub-sections of the Project Scheme Structured Application.</a:t>
            </a:r>
          </a:p>
          <a:p>
            <a:r>
              <a:rPr lang="en-US" baseline="0" dirty="0" smtClean="0"/>
              <a:t/>
            </a:r>
            <a:br>
              <a:rPr lang="en-US" baseline="0" dirty="0" smtClean="0"/>
            </a:br>
            <a:r>
              <a:rPr lang="en-US" baseline="0" dirty="0" smtClean="0"/>
              <a:t>All of the Introduction material is preserved, but Quality of the Idea does not contain contextual/background information.</a:t>
            </a:r>
            <a:br>
              <a:rPr lang="en-US" baseline="0" dirty="0" smtClean="0"/>
            </a:br>
            <a:r>
              <a:rPr lang="en-US" baseline="0" dirty="0" smtClean="0"/>
              <a:t>In this short section, briefly outline what you propose to do and expected outcomes, your rationale, hypothesis and approach. If possible, your rationale should involve a brief (2-3 sentence) review summarizing the evidence </a:t>
            </a:r>
            <a:r>
              <a:rPr lang="en-US" i="1" baseline="0" dirty="0" smtClean="0"/>
              <a:t>directly</a:t>
            </a:r>
            <a:r>
              <a:rPr lang="en-US" baseline="0" dirty="0" smtClean="0"/>
              <a:t> supporting your project (e.g. previous findings, environmental scan, market analysis, stakeholder input, etc. – please see Peer Review Manual for further detail). More detail can be provided in Importance of Idea to elaborate on the </a:t>
            </a:r>
            <a:r>
              <a:rPr lang="en-US" i="1" baseline="0" dirty="0" smtClean="0"/>
              <a:t>need </a:t>
            </a:r>
            <a:endParaRPr lang="en-US" baseline="0" dirty="0" smtClean="0"/>
          </a:p>
          <a:p>
            <a:r>
              <a:rPr lang="en-US" baseline="0" dirty="0" smtClean="0"/>
              <a:t/>
            </a:r>
            <a:br>
              <a:rPr lang="en-US" baseline="0" dirty="0" smtClean="0"/>
            </a:br>
            <a:r>
              <a:rPr lang="en-US" baseline="0" dirty="0" smtClean="0"/>
              <a:t>Importance of the Idea will include both the broad context of your research question and some context on the gap in knowledge or opportunity that your specific research question will address. </a:t>
            </a:r>
            <a:r>
              <a:rPr lang="en-US" dirty="0" smtClean="0"/>
              <a:t>This section can therefore include some Background material, but k</a:t>
            </a:r>
            <a:r>
              <a:rPr lang="en-US" baseline="0" dirty="0" smtClean="0"/>
              <a:t>eep this material focused on explaining the context of your specific problem and demonstrating the need to resolve the problem.</a:t>
            </a:r>
          </a:p>
          <a:p>
            <a:r>
              <a:rPr lang="en-US" baseline="0" dirty="0" smtClean="0"/>
              <a:t>Preliminary work belongs in Expertise, Experience &amp; Resources, but can be mentioned as part of your rationale (Quality) or can be briefly mentioned to explain aspects of context (Importance) or feasibility (Approach). </a:t>
            </a:r>
          </a:p>
          <a:p>
            <a:endParaRPr lang="en-US" baseline="0" dirty="0" smtClean="0"/>
          </a:p>
          <a:p>
            <a:r>
              <a:rPr lang="en-US" baseline="0" dirty="0" smtClean="0"/>
              <a:t>Since the essential sections of the Open Operating grant are preserved in the project scheme, if you have an existing grant you can separate the proposal into sections and then go through each section to ensure that each section covers the bases for each adjudication criterion.</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10</a:t>
            </a:fld>
            <a:endParaRPr lang="en-US"/>
          </a:p>
        </p:txBody>
      </p:sp>
    </p:spTree>
    <p:extLst>
      <p:ext uri="{BB962C8B-B14F-4D97-AF65-F5344CB8AC3E}">
        <p14:creationId xmlns:p14="http://schemas.microsoft.com/office/powerpoint/2010/main" val="2313936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i</a:t>
            </a:r>
            <a:r>
              <a:rPr lang="en-US" dirty="0" smtClean="0"/>
              <a:t>tems</a:t>
            </a:r>
            <a:r>
              <a:rPr lang="en-US" baseline="0" dirty="0" smtClean="0"/>
              <a:t> to THINK ABOUT for developing the proposal.</a:t>
            </a:r>
          </a:p>
          <a:p>
            <a:r>
              <a:rPr lang="en-US" dirty="0" smtClean="0"/>
              <a:t>In the Concept section, there are 2 sub-sections --</a:t>
            </a:r>
            <a:r>
              <a:rPr lang="en-US" baseline="0" dirty="0" smtClean="0"/>
              <a:t> </a:t>
            </a:r>
            <a:r>
              <a:rPr lang="en-US" dirty="0" smtClean="0"/>
              <a:t>Quality of the Idea and Importance of the Idea. </a:t>
            </a:r>
          </a:p>
          <a:p>
            <a:r>
              <a:rPr lang="en-US" dirty="0" smtClean="0"/>
              <a:t>For</a:t>
            </a:r>
            <a:r>
              <a:rPr lang="en-US" baseline="0" dirty="0" smtClean="0"/>
              <a:t> </a:t>
            </a:r>
            <a:r>
              <a:rPr lang="en-US" dirty="0" smtClean="0"/>
              <a:t>Quality of the Idea, here are some points to </a:t>
            </a:r>
            <a:r>
              <a:rPr lang="en-US" i="1" dirty="0" smtClean="0"/>
              <a:t>think about </a:t>
            </a:r>
            <a:r>
              <a:rPr lang="en-US" i="0" dirty="0" smtClean="0"/>
              <a:t>as you review</a:t>
            </a:r>
            <a:r>
              <a:rPr lang="en-US" i="0" baseline="0" dirty="0" smtClean="0"/>
              <a:t> or prepare to write your Quality section. </a:t>
            </a:r>
          </a:p>
          <a:p>
            <a:r>
              <a:rPr lang="en-US" i="0" baseline="0" dirty="0" smtClean="0"/>
              <a:t>You want what you’re proposing to stand out, be exciting, creative and innovative (but not too much!) in either or both your question and your methodology. </a:t>
            </a:r>
          </a:p>
          <a:p>
            <a:r>
              <a:rPr lang="en-US" i="0" baseline="0" dirty="0" smtClean="0"/>
              <a:t>Ensure however that the rationale is sound and logical. </a:t>
            </a:r>
          </a:p>
          <a:p>
            <a:r>
              <a:rPr lang="en-US" i="0" baseline="0" dirty="0" smtClean="0"/>
              <a:t>Your work can involve research in what could be considered high risk but if you go that route, ensure the rationale is very sound and logical.</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11</a:t>
            </a:fld>
            <a:endParaRPr lang="en-US"/>
          </a:p>
        </p:txBody>
      </p:sp>
    </p:spTree>
    <p:extLst>
      <p:ext uri="{BB962C8B-B14F-4D97-AF65-F5344CB8AC3E}">
        <p14:creationId xmlns:p14="http://schemas.microsoft.com/office/powerpoint/2010/main" val="3914258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 points</a:t>
            </a:r>
            <a:r>
              <a:rPr lang="en-US" baseline="0" dirty="0" smtClean="0"/>
              <a:t> on HOW TO WRITE the proposal once you’ve formulated a strong project idea.</a:t>
            </a:r>
          </a:p>
          <a:p>
            <a:r>
              <a:rPr lang="en-US" dirty="0" smtClean="0"/>
              <a:t>The section is just ½ page, so you need to cover the information quickly.</a:t>
            </a:r>
            <a:r>
              <a:rPr lang="en-US" baseline="0" dirty="0" smtClean="0"/>
              <a:t> Be</a:t>
            </a:r>
            <a:r>
              <a:rPr lang="en-US" dirty="0" smtClean="0"/>
              <a:t> direct – state, don’t explain in detail.</a:t>
            </a:r>
            <a:br>
              <a:rPr lang="en-US" dirty="0" smtClean="0"/>
            </a:br>
            <a:r>
              <a:rPr lang="en-US" dirty="0" smtClean="0"/>
              <a:t>For example:</a:t>
            </a:r>
            <a:r>
              <a:rPr lang="en-US" baseline="0" dirty="0" smtClean="0"/>
              <a:t> </a:t>
            </a:r>
          </a:p>
          <a:p>
            <a:r>
              <a:rPr lang="en-US" baseline="0" dirty="0" smtClean="0"/>
              <a:t>     -2-3 sentences stating Goals and anticipated outputs/what you expect to achieve.</a:t>
            </a:r>
            <a:br>
              <a:rPr lang="en-US" baseline="0" dirty="0" smtClean="0"/>
            </a:br>
            <a:r>
              <a:rPr lang="en-US" baseline="0" dirty="0" smtClean="0"/>
              <a:t>     -2 sentences stating Hypothesis and another 2-3 sentences stating your rationale with a VERY brief literature background – whose and what work are you standing on the shoulders of? Of course, it can be your own work, as well as others.</a:t>
            </a:r>
            <a:br>
              <a:rPr lang="en-US" baseline="0" dirty="0" smtClean="0"/>
            </a:br>
            <a:r>
              <a:rPr lang="en-US" baseline="0" dirty="0" smtClean="0"/>
              <a:t>Be very succinct and clear – no room for ambiguity.</a:t>
            </a:r>
          </a:p>
          <a:p>
            <a:r>
              <a:rPr lang="en-US" baseline="0" dirty="0" smtClean="0"/>
              <a:t>The rationale is brief, but is crucial to show that your idea is evidence-based and sound.</a:t>
            </a:r>
            <a:br>
              <a:rPr lang="en-US" baseline="0" dirty="0" smtClean="0"/>
            </a:br>
            <a:r>
              <a:rPr lang="en-US" baseline="0" dirty="0" smtClean="0"/>
              <a:t>Next, give an overview of your Aims/Objectives, including a quick line or 2 about the research to achieve each Aim – basically listing your Aims like you’ve done in the OOG.</a:t>
            </a:r>
            <a:br>
              <a:rPr lang="en-US" baseline="0" dirty="0" smtClean="0"/>
            </a:br>
            <a:r>
              <a:rPr lang="en-US" baseline="0" dirty="0" smtClean="0"/>
              <a:t>Keep health relevance/medical science in mind in this section, but don’t necessarily explain its importance – these ultimate outputs are just overarching.</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12</a:t>
            </a:fld>
            <a:endParaRPr lang="en-US"/>
          </a:p>
        </p:txBody>
      </p:sp>
    </p:spTree>
    <p:extLst>
      <p:ext uri="{BB962C8B-B14F-4D97-AF65-F5344CB8AC3E}">
        <p14:creationId xmlns:p14="http://schemas.microsoft.com/office/powerpoint/2010/main" val="922557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points to </a:t>
            </a:r>
            <a:r>
              <a:rPr lang="en-US" i="1" dirty="0" smtClean="0"/>
              <a:t>think about</a:t>
            </a:r>
            <a:r>
              <a:rPr lang="en-US" i="0" dirty="0" smtClean="0"/>
              <a:t> in formulating your proposal research ideas.</a:t>
            </a:r>
            <a:endParaRPr lang="en-US" i="1" dirty="0" smtClean="0"/>
          </a:p>
          <a:p>
            <a:r>
              <a:rPr lang="en-US" dirty="0" smtClean="0"/>
              <a:t>Importance</a:t>
            </a:r>
            <a:r>
              <a:rPr lang="en-US" baseline="0" dirty="0" smtClean="0"/>
              <a:t> of the Idea is not just about describing your impact – it needs to provide detail about the specific scientific problem, why it’s important and how your research will address it.</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13</a:t>
            </a:fld>
            <a:endParaRPr lang="en-US"/>
          </a:p>
        </p:txBody>
      </p:sp>
    </p:spTree>
    <p:extLst>
      <p:ext uri="{BB962C8B-B14F-4D97-AF65-F5344CB8AC3E}">
        <p14:creationId xmlns:p14="http://schemas.microsoft.com/office/powerpoint/2010/main" val="4001411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points</a:t>
            </a:r>
            <a:r>
              <a:rPr lang="en-US" baseline="0" dirty="0" smtClean="0"/>
              <a:t> on HOW TO WRITE this section of the proposal.</a:t>
            </a:r>
          </a:p>
          <a:p>
            <a:r>
              <a:rPr lang="en-US" dirty="0" smtClean="0"/>
              <a:t>Importance</a:t>
            </a:r>
            <a:r>
              <a:rPr lang="en-US" baseline="0" dirty="0" smtClean="0"/>
              <a:t> of the idea means</a:t>
            </a:r>
            <a:r>
              <a:rPr lang="en-US" dirty="0" smtClean="0"/>
              <a:t> not just discussing a broader</a:t>
            </a:r>
            <a:r>
              <a:rPr lang="en-US" baseline="0" dirty="0" smtClean="0"/>
              <a:t> context – this is the only section in which you can provide background so it needs to be fairly sparing but very focused.</a:t>
            </a:r>
          </a:p>
          <a:p>
            <a:r>
              <a:rPr lang="en-US" baseline="0" dirty="0" smtClean="0"/>
              <a:t>Start by identifying the problem.</a:t>
            </a:r>
            <a:br>
              <a:rPr lang="en-US" baseline="0" dirty="0" smtClean="0"/>
            </a:br>
            <a:r>
              <a:rPr lang="en-US" baseline="0" dirty="0" smtClean="0"/>
              <a:t>Provide background/context but keep it focused on that problem, literature review re: what research has been done in the past to address this problem or various components of the problem and how you will build on that to take the next step.</a:t>
            </a:r>
            <a:br>
              <a:rPr lang="en-US" baseline="0" dirty="0" smtClean="0"/>
            </a:br>
            <a:r>
              <a:rPr lang="en-US" baseline="0" dirty="0" smtClean="0"/>
              <a:t>If a lot of previous work was done by you, you should mention the necessary context but be quite brief – the purpose of this section is not to assess feasibility or team. Don’t say “See more in section 4” (just takes up precious character count!).</a:t>
            </a:r>
            <a:br>
              <a:rPr lang="en-US" baseline="0" dirty="0" smtClean="0"/>
            </a:br>
            <a:r>
              <a:rPr lang="en-US" baseline="0" dirty="0" smtClean="0"/>
              <a:t/>
            </a:r>
            <a:br>
              <a:rPr lang="en-US" baseline="0" dirty="0" smtClean="0"/>
            </a:br>
            <a:r>
              <a:rPr lang="en-US" baseline="0" dirty="0" smtClean="0"/>
              <a:t>Explain how your project contributions will advance one or more of these categories.</a:t>
            </a:r>
            <a:br>
              <a:rPr lang="en-US" baseline="0" dirty="0" smtClean="0"/>
            </a:br>
            <a:r>
              <a:rPr lang="en-US" baseline="0" dirty="0" smtClean="0"/>
              <a:t>BUT make sure you are focusing on the importance of your immediate contributions and outputs.</a:t>
            </a:r>
            <a:br>
              <a:rPr lang="en-US" baseline="0" dirty="0" smtClean="0"/>
            </a:br>
            <a:r>
              <a:rPr lang="en-US" baseline="0" dirty="0" smtClean="0"/>
              <a:t>For basic or incremental research, emphasize the importance of resolving research question for overcoming a barrier in a certain area, or taking advantage of a new opportunity or methodology.</a:t>
            </a:r>
            <a:br>
              <a:rPr lang="en-US" baseline="0" dirty="0" smtClean="0"/>
            </a:br>
            <a:r>
              <a:rPr lang="en-US" baseline="0" dirty="0" smtClean="0"/>
              <a:t>For applied research, if your research will have direct health impact, knowledge translation or commercialization CIHR suggests that “the importance of the idea should be validated as being substantive and relevant by stakeholders and partners”.</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14</a:t>
            </a:fld>
            <a:endParaRPr lang="en-US"/>
          </a:p>
        </p:txBody>
      </p:sp>
    </p:spTree>
    <p:extLst>
      <p:ext uri="{BB962C8B-B14F-4D97-AF65-F5344CB8AC3E}">
        <p14:creationId xmlns:p14="http://schemas.microsoft.com/office/powerpoint/2010/main" val="1624772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points to </a:t>
            </a:r>
            <a:r>
              <a:rPr lang="en-US" i="1" dirty="0" smtClean="0"/>
              <a:t>think about.</a:t>
            </a:r>
            <a:r>
              <a:rPr lang="en-US" dirty="0" smtClean="0"/>
              <a:t/>
            </a:r>
            <a:br>
              <a:rPr lang="en-US" dirty="0" smtClean="0"/>
            </a:br>
            <a:r>
              <a:rPr lang="en-US" dirty="0" smtClean="0"/>
              <a:t>Feasibility</a:t>
            </a:r>
            <a:r>
              <a:rPr lang="en-US" baseline="0" dirty="0" smtClean="0"/>
              <a:t> is the next section, again with 2 sub-sections. </a:t>
            </a:r>
          </a:p>
          <a:p>
            <a:r>
              <a:rPr lang="en-US" baseline="0" dirty="0" smtClean="0"/>
              <a:t>Remember these sections are about the </a:t>
            </a:r>
            <a:r>
              <a:rPr lang="en-US" b="1" baseline="0" dirty="0" smtClean="0"/>
              <a:t>feasibility</a:t>
            </a:r>
            <a:r>
              <a:rPr lang="en-US" baseline="0" dirty="0" smtClean="0"/>
              <a:t> of doing your research – can it be done by your methods, approaches, timelines, and with your expertise?</a:t>
            </a:r>
          </a:p>
          <a:p>
            <a:r>
              <a:rPr lang="en-US" baseline="0" dirty="0" smtClean="0"/>
              <a:t>In Approach, this is really your Methods section where you need to spell out how you’re going to do the research. </a:t>
            </a:r>
          </a:p>
          <a:p>
            <a:r>
              <a:rPr lang="en-US" baseline="0" dirty="0" smtClean="0"/>
              <a:t>Make sure your approaches are a tight fit and are directly appropriate to your goals/aims. </a:t>
            </a:r>
          </a:p>
          <a:p>
            <a:r>
              <a:rPr lang="en-US" baseline="0" dirty="0" smtClean="0"/>
              <a:t>As always, spell out potential challenges and how you’ll deal with them. </a:t>
            </a:r>
          </a:p>
          <a:p>
            <a:r>
              <a:rPr lang="en-US" baseline="0" dirty="0" smtClean="0"/>
              <a:t>What alternatives do you have if some results don’t quite turn out as you might have expected? Think over what could possibly happen in various aspects of your work because, guaranteed, your reviewers will.</a:t>
            </a:r>
            <a:br>
              <a:rPr lang="en-US" baseline="0" dirty="0" smtClean="0"/>
            </a:br>
            <a:r>
              <a:rPr lang="en-US" baseline="0" dirty="0" smtClean="0"/>
              <a:t>What would be the implications for the success of your research? Is there an alternate way to approach the problem?</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15</a:t>
            </a:fld>
            <a:endParaRPr lang="en-US"/>
          </a:p>
        </p:txBody>
      </p:sp>
    </p:spTree>
    <p:extLst>
      <p:ext uri="{BB962C8B-B14F-4D97-AF65-F5344CB8AC3E}">
        <p14:creationId xmlns:p14="http://schemas.microsoft.com/office/powerpoint/2010/main" val="10802031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In writing </a:t>
            </a:r>
            <a:r>
              <a:rPr lang="en-US" dirty="0" smtClean="0"/>
              <a:t>this ‘methods’ section, remember </a:t>
            </a:r>
            <a:r>
              <a:rPr lang="en-US" baseline="0" dirty="0" smtClean="0"/>
              <a:t>this entire criterion is called “Feasibility” – show that you’re thinking carefully about timelines, milestones and how to address setbacks.</a:t>
            </a:r>
          </a:p>
          <a:p>
            <a:r>
              <a:rPr lang="en-US" baseline="0" dirty="0" smtClean="0"/>
              <a:t>In measuring progress and success – link to your timelines.</a:t>
            </a:r>
            <a:br>
              <a:rPr lang="en-US" baseline="0" dirty="0" smtClean="0"/>
            </a:br>
            <a:r>
              <a:rPr lang="en-CA" sz="1200" kern="1200" dirty="0" smtClean="0">
                <a:solidFill>
                  <a:schemeClr val="tx1"/>
                </a:solidFill>
                <a:effectLst/>
                <a:latin typeface="+mn-lt"/>
                <a:ea typeface="+mn-ea"/>
                <a:cs typeface="+mn-cs"/>
              </a:rPr>
              <a:t>Successful completion of your milestones is tied specifically to your own research. </a:t>
            </a:r>
          </a:p>
          <a:p>
            <a:r>
              <a:rPr lang="en-CA" sz="1200" kern="1200" dirty="0" smtClean="0">
                <a:solidFill>
                  <a:schemeClr val="tx1"/>
                </a:solidFill>
                <a:effectLst/>
                <a:latin typeface="+mn-lt"/>
                <a:ea typeface="+mn-ea"/>
                <a:cs typeface="+mn-cs"/>
              </a:rPr>
              <a:t>Success can be defined by the completion of your individual objectives/aims that you’ve accomplished through each method you’ve set out</a:t>
            </a:r>
            <a:r>
              <a:rPr lang="en-CA" sz="1200" kern="1200" baseline="0" dirty="0" smtClean="0">
                <a:solidFill>
                  <a:schemeClr val="tx1"/>
                </a:solidFill>
                <a:effectLst/>
                <a:latin typeface="+mn-lt"/>
                <a:ea typeface="+mn-ea"/>
                <a:cs typeface="+mn-cs"/>
              </a:rPr>
              <a:t> – even if you have challenges along the way but you’ve shown a contingency plan for those potential issues.</a:t>
            </a:r>
            <a:r>
              <a:rPr lang="en-CA" sz="1200" kern="1200" dirty="0" smtClean="0">
                <a:solidFill>
                  <a:schemeClr val="tx1"/>
                </a:solidFill>
                <a:effectLst/>
                <a:latin typeface="+mn-lt"/>
                <a:ea typeface="+mn-ea"/>
                <a:cs typeface="+mn-cs"/>
              </a:rPr>
              <a:t/>
            </a:r>
            <a:br>
              <a:rPr lang="en-CA" sz="1200" kern="1200" dirty="0" smtClean="0">
                <a:solidFill>
                  <a:schemeClr val="tx1"/>
                </a:solidFill>
                <a:effectLst/>
                <a:latin typeface="+mn-lt"/>
                <a:ea typeface="+mn-ea"/>
                <a:cs typeface="+mn-cs"/>
              </a:rPr>
            </a:br>
            <a:r>
              <a:rPr lang="en-CA" sz="1200" kern="1200" dirty="0" smtClean="0">
                <a:solidFill>
                  <a:schemeClr val="tx1"/>
                </a:solidFill>
                <a:effectLst/>
                <a:latin typeface="+mn-lt"/>
                <a:ea typeface="+mn-ea"/>
                <a:cs typeface="+mn-cs"/>
              </a:rPr>
              <a:t>You want to make it clear that you’ll monitor and evaluate the individual steps along the way that make up your full project. </a:t>
            </a:r>
          </a:p>
          <a:p>
            <a:r>
              <a:rPr lang="en-CA" sz="1200" kern="1200" dirty="0" smtClean="0">
                <a:solidFill>
                  <a:schemeClr val="tx1"/>
                </a:solidFill>
                <a:effectLst/>
                <a:latin typeface="+mn-lt"/>
                <a:ea typeface="+mn-ea"/>
                <a:cs typeface="+mn-cs"/>
              </a:rPr>
              <a:t>This monitoring approach allows you to catch and deal with individual issues as they arise. You’re on it. You have a tight project. You know how to get there.</a:t>
            </a:r>
            <a:endParaRPr lang="en-US" sz="1200" kern="1200" dirty="0" smtClean="0">
              <a:solidFill>
                <a:schemeClr val="tx1"/>
              </a:solidFill>
              <a:effectLst/>
              <a:latin typeface="+mn-lt"/>
              <a:ea typeface="+mn-ea"/>
              <a:cs typeface="+mn-cs"/>
            </a:endParaRPr>
          </a:p>
          <a:p>
            <a:r>
              <a:rPr lang="en-US" baseline="0" dirty="0" smtClean="0"/>
              <a:t>Even if you don’t prove your hypothesis, your project will still contribute important/successful knowledge.</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16</a:t>
            </a:fld>
            <a:endParaRPr lang="en-US"/>
          </a:p>
        </p:txBody>
      </p:sp>
    </p:spTree>
    <p:extLst>
      <p:ext uri="{BB962C8B-B14F-4D97-AF65-F5344CB8AC3E}">
        <p14:creationId xmlns:p14="http://schemas.microsoft.com/office/powerpoint/2010/main" val="1023581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Items to </a:t>
            </a:r>
            <a:r>
              <a:rPr lang="en-US" i="1" dirty="0" smtClean="0"/>
              <a:t>think about.</a:t>
            </a:r>
            <a:br>
              <a:rPr lang="en-US" i="1" dirty="0" smtClean="0"/>
            </a:br>
            <a:r>
              <a:rPr lang="en-US" i="0" dirty="0" smtClean="0"/>
              <a:t>Keep</a:t>
            </a:r>
            <a:r>
              <a:rPr lang="en-US" i="0" baseline="0" dirty="0" smtClean="0"/>
              <a:t> in mind whether your team aligns appropriately with your proposed outputs.</a:t>
            </a:r>
            <a:endParaRPr lang="en-US" i="1"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17</a:t>
            </a:fld>
            <a:endParaRPr lang="en-US"/>
          </a:p>
        </p:txBody>
      </p:sp>
    </p:spTree>
    <p:extLst>
      <p:ext uri="{BB962C8B-B14F-4D97-AF65-F5344CB8AC3E}">
        <p14:creationId xmlns:p14="http://schemas.microsoft.com/office/powerpoint/2010/main" val="3243503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How to write this section.</a:t>
            </a:r>
          </a:p>
          <a:p>
            <a:r>
              <a:rPr lang="en-US" dirty="0" smtClean="0"/>
              <a:t>This</a:t>
            </a:r>
            <a:r>
              <a:rPr lang="en-US" baseline="0" dirty="0" smtClean="0"/>
              <a:t> is the appropriate place to discuss preliminary work – show that you’re already doing similar work and are prepared to move forward</a:t>
            </a:r>
            <a:br>
              <a:rPr lang="en-US" baseline="0" dirty="0" smtClean="0"/>
            </a:br>
            <a:r>
              <a:rPr lang="en-US" baseline="0" dirty="0" smtClean="0"/>
              <a:t>Remember that ROLES CANNOT BE CHANGED after Registration.</a:t>
            </a:r>
          </a:p>
          <a:p>
            <a:r>
              <a:rPr lang="en-US" baseline="0" dirty="0" smtClean="0"/>
              <a:t>This concludes our overview of the 4 sections of the Structured application, we hope you’ll agree they’re fairly straightforward.</a:t>
            </a:r>
            <a:br>
              <a:rPr lang="en-US" baseline="0" dirty="0" smtClean="0"/>
            </a:br>
            <a:r>
              <a:rPr lang="en-US" baseline="0" dirty="0" smtClean="0"/>
              <a:t>Don’t forget the deadline is March 1</a:t>
            </a:r>
            <a:r>
              <a:rPr lang="en-US" baseline="30000" dirty="0" smtClean="0"/>
              <a:t>st</a:t>
            </a:r>
            <a:r>
              <a:rPr lang="en-US" baseline="0" dirty="0" smtClean="0"/>
              <a:t>; make sure you give yourself plenty of time to submit.</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18</a:t>
            </a:fld>
            <a:endParaRPr lang="en-US"/>
          </a:p>
        </p:txBody>
      </p:sp>
    </p:spTree>
    <p:extLst>
      <p:ext uri="{BB962C8B-B14F-4D97-AF65-F5344CB8AC3E}">
        <p14:creationId xmlns:p14="http://schemas.microsoft.com/office/powerpoint/2010/main" val="4000284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new Structured Application format, since the 4 discrete sections are assessed individually, reviewer comments will be more specific and focused on the content of each section. Above are sample comments on concept from the Foundation Scheme Stage 1, which also uses a structured application format.</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19</a:t>
            </a:fld>
            <a:endParaRPr lang="en-US"/>
          </a:p>
        </p:txBody>
      </p:sp>
    </p:spTree>
    <p:extLst>
      <p:ext uri="{BB962C8B-B14F-4D97-AF65-F5344CB8AC3E}">
        <p14:creationId xmlns:p14="http://schemas.microsoft.com/office/powerpoint/2010/main" val="375639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new Structured Application format, since the 4 discrete sections are assessed individually, reviewer comments will be more specific and focused on the content of each section. Above are sample comments on feasibility from the Foundation Scheme Stage 1, which also uses a structured application format.</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20</a:t>
            </a:fld>
            <a:endParaRPr lang="en-US"/>
          </a:p>
        </p:txBody>
      </p:sp>
    </p:spTree>
    <p:extLst>
      <p:ext uri="{BB962C8B-B14F-4D97-AF65-F5344CB8AC3E}">
        <p14:creationId xmlns:p14="http://schemas.microsoft.com/office/powerpoint/2010/main" val="3134589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DELLA</a:t>
            </a:r>
            <a:endParaRPr lang="en-US"/>
          </a:p>
        </p:txBody>
      </p:sp>
      <p:sp>
        <p:nvSpPr>
          <p:cNvPr id="4" name="Slide Number Placeholder 3"/>
          <p:cNvSpPr>
            <a:spLocks noGrp="1"/>
          </p:cNvSpPr>
          <p:nvPr>
            <p:ph type="sldNum" sz="quarter" idx="10"/>
          </p:nvPr>
        </p:nvSpPr>
        <p:spPr/>
        <p:txBody>
          <a:bodyPr/>
          <a:lstStyle/>
          <a:p>
            <a:fld id="{976A2D98-EA55-4B97-BEA0-203D8B0CBCC0}" type="slidenum">
              <a:rPr lang="en-US" smtClean="0"/>
              <a:pPr/>
              <a:t>21</a:t>
            </a:fld>
            <a:endParaRPr lang="en-US"/>
          </a:p>
        </p:txBody>
      </p:sp>
    </p:spTree>
    <p:extLst>
      <p:ext uri="{BB962C8B-B14F-4D97-AF65-F5344CB8AC3E}">
        <p14:creationId xmlns:p14="http://schemas.microsoft.com/office/powerpoint/2010/main" val="3002771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Registration Stage: 7 tasks.</a:t>
            </a:r>
          </a:p>
          <a:p>
            <a:r>
              <a:rPr lang="en-US" dirty="0" smtClean="0"/>
              <a:t>Participant types include: </a:t>
            </a:r>
          </a:p>
          <a:p>
            <a:r>
              <a:rPr lang="en-US" dirty="0" smtClean="0"/>
              <a:t>     -Nominated Principal</a:t>
            </a:r>
            <a:r>
              <a:rPr lang="en-US" baseline="0" dirty="0" smtClean="0"/>
              <a:t> Applicant (NPA)(responsible for submitting application, direction of activities, assumes administrative and financial responsibility for the grant, receives correspondence from CIHR), </a:t>
            </a:r>
          </a:p>
          <a:p>
            <a:r>
              <a:rPr lang="en-US" baseline="0" dirty="0" smtClean="0"/>
              <a:t>     -Principal Applicants (share the responsibility for the direction of research activities and must be independent researchers; NPA and Pas are drivers of the research),</a:t>
            </a:r>
          </a:p>
          <a:p>
            <a:r>
              <a:rPr lang="en-US" baseline="0" dirty="0" smtClean="0"/>
              <a:t>     -Co-Applicants (contribute to research activities and can be trainee),</a:t>
            </a:r>
          </a:p>
          <a:p>
            <a:r>
              <a:rPr lang="en-US" baseline="0" dirty="0" smtClean="0"/>
              <a:t>     -Collaborators (do not need CV, can be added at Application).</a:t>
            </a:r>
          </a:p>
          <a:p>
            <a:r>
              <a:rPr lang="en-US" baseline="0" dirty="0" smtClean="0"/>
              <a:t>Carefully consider your team in relation to their expertise matching the project’s goals/objectives; your team is part of your research strategy.</a:t>
            </a:r>
          </a:p>
          <a:p>
            <a:r>
              <a:rPr lang="en-US" baseline="0" dirty="0" smtClean="0"/>
              <a:t>Participant names/roles </a:t>
            </a:r>
            <a:r>
              <a:rPr lang="en-US" b="1" baseline="0" dirty="0" smtClean="0"/>
              <a:t>CANNOT </a:t>
            </a:r>
            <a:r>
              <a:rPr lang="en-US" baseline="0" dirty="0" smtClean="0"/>
              <a:t>be changed after registration.</a:t>
            </a:r>
            <a:br>
              <a:rPr lang="en-US" baseline="0" dirty="0" smtClean="0"/>
            </a:br>
            <a:r>
              <a:rPr lang="en-US" baseline="0" dirty="0" smtClean="0"/>
              <a:t>The Title </a:t>
            </a:r>
            <a:r>
              <a:rPr lang="en-US" b="1" baseline="0" dirty="0" smtClean="0"/>
              <a:t>CANNOT</a:t>
            </a:r>
            <a:r>
              <a:rPr lang="en-US" baseline="0" dirty="0" smtClean="0"/>
              <a:t> be changed -- Lay title and abstract can be changed at application.</a:t>
            </a:r>
          </a:p>
        </p:txBody>
      </p:sp>
      <p:sp>
        <p:nvSpPr>
          <p:cNvPr id="4" name="Slide Number Placeholder 3"/>
          <p:cNvSpPr>
            <a:spLocks noGrp="1"/>
          </p:cNvSpPr>
          <p:nvPr>
            <p:ph type="sldNum" sz="quarter" idx="10"/>
          </p:nvPr>
        </p:nvSpPr>
        <p:spPr/>
        <p:txBody>
          <a:bodyPr/>
          <a:lstStyle/>
          <a:p>
            <a:fld id="{976A2D98-EA55-4B97-BEA0-203D8B0CBCC0}" type="slidenum">
              <a:rPr lang="en-US" smtClean="0"/>
              <a:pPr/>
              <a:t>3</a:t>
            </a:fld>
            <a:endParaRPr lang="en-US"/>
          </a:p>
        </p:txBody>
      </p:sp>
    </p:spTree>
    <p:extLst>
      <p:ext uri="{BB962C8B-B14F-4D97-AF65-F5344CB8AC3E}">
        <p14:creationId xmlns:p14="http://schemas.microsoft.com/office/powerpoint/2010/main" val="3259118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Avoid changing summary too much</a:t>
            </a:r>
            <a:r>
              <a:rPr lang="en-US" baseline="0" dirty="0" smtClean="0"/>
              <a:t>. </a:t>
            </a:r>
          </a:p>
          <a:p>
            <a:r>
              <a:rPr lang="en-US" baseline="0" dirty="0" smtClean="0"/>
              <a:t>The summary is used to match your reviewers to your application. </a:t>
            </a:r>
          </a:p>
          <a:p>
            <a:r>
              <a:rPr lang="en-US" b="1" baseline="0" dirty="0" smtClean="0"/>
              <a:t>The summary is crucial to ensure you have appropriate reviewers </a:t>
            </a:r>
            <a:r>
              <a:rPr lang="en-US" baseline="0" dirty="0" smtClean="0"/>
              <a:t>who are experts in your research area. You want to be sure that your reviewers match your proposal as best they can. That can be accomplished by having your summary explicitly and clearly state the key points of your research (goals, background, aims, expertise, outcomes). Be succinct. Be direct.</a:t>
            </a:r>
          </a:p>
          <a:p>
            <a:r>
              <a:rPr lang="en-US" baseline="0" dirty="0" smtClean="0"/>
              <a:t/>
            </a:r>
            <a:br>
              <a:rPr lang="en-US" baseline="0" dirty="0" smtClean="0"/>
            </a:br>
            <a:r>
              <a:rPr lang="en-US" baseline="0" dirty="0" smtClean="0"/>
              <a:t>Don’t rush writing the summary thinking that it doesn’t matter! Matching reviewers to your work is critical.</a:t>
            </a:r>
          </a:p>
          <a:p>
            <a:r>
              <a:rPr lang="en-US" baseline="0" dirty="0" smtClean="0"/>
              <a:t>Carefully think about the strategic direction of your research in writing the summary – will help ensure you get the most appropriate reviewers.</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4</a:t>
            </a:fld>
            <a:endParaRPr lang="en-US"/>
          </a:p>
        </p:txBody>
      </p:sp>
    </p:spTree>
    <p:extLst>
      <p:ext uri="{BB962C8B-B14F-4D97-AF65-F5344CB8AC3E}">
        <p14:creationId xmlns:p14="http://schemas.microsoft.com/office/powerpoint/2010/main" val="1607398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Budget is your best guess/estimate at the</a:t>
            </a:r>
            <a:r>
              <a:rPr lang="en-US" baseline="0" dirty="0" smtClean="0"/>
              <a:t> Registration</a:t>
            </a:r>
            <a:r>
              <a:rPr lang="en-US" dirty="0" smtClean="0"/>
              <a:t> stage.</a:t>
            </a:r>
          </a:p>
          <a:p>
            <a:r>
              <a:rPr lang="en-US" dirty="0" smtClean="0"/>
              <a:t>Deanna Pong will speak to the Budget in</a:t>
            </a:r>
            <a:r>
              <a:rPr lang="en-US" baseline="0" dirty="0" smtClean="0"/>
              <a:t> the next talk.</a:t>
            </a:r>
            <a:r>
              <a:rPr lang="en-US" dirty="0" smtClean="0"/>
              <a:t/>
            </a:r>
            <a:br>
              <a:rPr lang="en-US" dirty="0" smtClean="0"/>
            </a:br>
            <a:r>
              <a:rPr lang="en-US" dirty="0" smtClean="0"/>
              <a:t>Along with</a:t>
            </a:r>
            <a:r>
              <a:rPr lang="en-US" baseline="0" dirty="0" smtClean="0"/>
              <a:t> influencing who your reviewers will be through Summary, you have the ability to suggest who you feel could be your best reviewers – another critical step to help ensure your reviewers are the best match they can be. </a:t>
            </a:r>
          </a:p>
          <a:p>
            <a:r>
              <a:rPr lang="en-US" baseline="0" dirty="0" smtClean="0"/>
              <a:t>Reviewers who have a solid understanding of your research area will be in a position to provide you with a knowledgeable, informed and relevant review. </a:t>
            </a:r>
          </a:p>
          <a:p>
            <a:r>
              <a:rPr lang="en-US" baseline="0" dirty="0" smtClean="0"/>
              <a:t>Via your Summary, help CIHR provide the best reviewers for you.</a:t>
            </a:r>
          </a:p>
          <a:p>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5</a:t>
            </a:fld>
            <a:endParaRPr lang="en-US"/>
          </a:p>
        </p:txBody>
      </p:sp>
    </p:spTree>
    <p:extLst>
      <p:ext uri="{BB962C8B-B14F-4D97-AF65-F5344CB8AC3E}">
        <p14:creationId xmlns:p14="http://schemas.microsoft.com/office/powerpoint/2010/main" val="1477642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MRA</a:t>
            </a:r>
            <a:r>
              <a:rPr lang="en-US" baseline="0" dirty="0" smtClean="0"/>
              <a:t> is My Research Application system for our university on-campus investigators – if you’re off-campus, hospital-based you may have a different system and you’ll need to contact your hospital research office about their process.</a:t>
            </a:r>
          </a:p>
          <a:p>
            <a:r>
              <a:rPr lang="en-US" baseline="0" dirty="0" smtClean="0"/>
              <a:t>Submit by January 18, 8 pm ET – submit well ahead of that time in case there are technical glitches in the on-line system or that it’s just plain busy.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NPA takes responsibility for ensuring the items that cannot be changed are indeed final. CIHR has NO leeway in changing these items post-registration.</a:t>
            </a:r>
            <a:endParaRPr lang="en-US" dirty="0" smtClean="0"/>
          </a:p>
          <a:p>
            <a:r>
              <a:rPr lang="en-US" baseline="0" dirty="0" smtClean="0"/>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6</a:t>
            </a:fld>
            <a:endParaRPr lang="en-US"/>
          </a:p>
        </p:txBody>
      </p:sp>
    </p:spTree>
    <p:extLst>
      <p:ext uri="{BB962C8B-B14F-4D97-AF65-F5344CB8AC3E}">
        <p14:creationId xmlns:p14="http://schemas.microsoft.com/office/powerpoint/2010/main" val="1073985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CCVs are required for NPAs, Principal Applicants, and Co-Applicants; </a:t>
            </a:r>
            <a:r>
              <a:rPr lang="en-US" dirty="0" smtClean="0"/>
              <a:t>CVs</a:t>
            </a:r>
            <a:r>
              <a:rPr lang="en-US" baseline="0" dirty="0" smtClean="0"/>
              <a:t> are not required for collaborators.</a:t>
            </a:r>
          </a:p>
          <a:p>
            <a:r>
              <a:rPr lang="en-US" baseline="0" dirty="0" smtClean="0"/>
              <a:t>CV information can be updated between Registration and Application, so the CV confirmation number at Registration is NOT automatically transferred to the Application. The number must be submitted again at Registration or a new number must be submitted if the CV has been updated.</a:t>
            </a:r>
          </a:p>
          <a:p>
            <a:r>
              <a:rPr lang="en-US" baseline="0" dirty="0" smtClean="0"/>
              <a:t>CV types: Project </a:t>
            </a:r>
            <a:r>
              <a:rPr lang="en-US" baseline="0" dirty="0" err="1" smtClean="0"/>
              <a:t>Biosketch</a:t>
            </a:r>
            <a:r>
              <a:rPr lang="en-US" baseline="0" dirty="0" smtClean="0"/>
              <a:t> CV for NPA and all Principal Applications (7 sections); Project Scheme Co-Applicant CV for all Co-Applicants (5 sections).</a:t>
            </a:r>
            <a:br>
              <a:rPr lang="en-US" baseline="0" dirty="0" smtClean="0"/>
            </a:br>
            <a:r>
              <a:rPr lang="en-US" baseline="0" dirty="0" smtClean="0"/>
              <a:t>Most Significant Contributions – maximum of 5; 1 activity = 1 contribution (e.g., publications, presentations, awards, policy development).</a:t>
            </a:r>
          </a:p>
          <a:p>
            <a:r>
              <a:rPr lang="en-US" baseline="0" dirty="0" smtClean="0"/>
              <a:t>Ensure the details/information are directly related to your research activities; stay focused on your goal and objectives.</a:t>
            </a:r>
            <a:endParaRPr lang="en-US"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7</a:t>
            </a:fld>
            <a:endParaRPr lang="en-US"/>
          </a:p>
        </p:txBody>
      </p:sp>
    </p:spTree>
    <p:extLst>
      <p:ext uri="{BB962C8B-B14F-4D97-AF65-F5344CB8AC3E}">
        <p14:creationId xmlns:p14="http://schemas.microsoft.com/office/powerpoint/2010/main" val="3226025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i="1" dirty="0" smtClean="0"/>
              <a:t>The Structured Application is reviewed in detail in our</a:t>
            </a:r>
            <a:r>
              <a:rPr lang="en-CA" i="1" baseline="0" dirty="0" smtClean="0"/>
              <a:t> next</a:t>
            </a:r>
            <a:r>
              <a:rPr lang="en-CA" i="1" dirty="0" smtClean="0"/>
              <a:t> slides. </a:t>
            </a:r>
            <a:br>
              <a:rPr lang="en-CA" i="1" dirty="0" smtClean="0"/>
            </a:br>
            <a:r>
              <a:rPr lang="en-CA" i="0" dirty="0" smtClean="0"/>
              <a:t>The Structured Application</a:t>
            </a:r>
            <a:r>
              <a:rPr lang="en-CA" i="0" baseline="0" dirty="0" smtClean="0"/>
              <a:t> is the part of the Project Scheme application that is most different from an OOG application. </a:t>
            </a:r>
            <a:br>
              <a:rPr lang="en-CA" i="0" baseline="0" dirty="0" smtClean="0"/>
            </a:br>
            <a:r>
              <a:rPr lang="en-CA" i="0" baseline="0" dirty="0" smtClean="0"/>
              <a:t>Note that all information for the four Structured Application sections, and the References, must be entered into character-limited text boxes rather than uploaded.</a:t>
            </a:r>
            <a:endParaRPr lang="en-CA" i="1" dirty="0" smtClean="0"/>
          </a:p>
          <a:p>
            <a:r>
              <a:rPr lang="en-CA" dirty="0" smtClean="0"/>
              <a:t>Keep References directly applicable</a:t>
            </a:r>
            <a:r>
              <a:rPr lang="en-CA" baseline="0" dirty="0" smtClean="0"/>
              <a:t> to your research.</a:t>
            </a:r>
          </a:p>
          <a:p>
            <a:r>
              <a:rPr lang="en-CA" baseline="0" dirty="0" smtClean="0"/>
              <a:t>Attachments only allow for figures; ensure figures are well labelled with succinct legends; avoid detailed information on methods.</a:t>
            </a:r>
            <a:endParaRPr lang="en-CA" dirty="0" smtClean="0"/>
          </a:p>
          <a:p>
            <a:r>
              <a:rPr lang="en-CA" dirty="0" smtClean="0"/>
              <a:t>Note that text boxes in your Application do not allow for coloured text, figures, tables or images.</a:t>
            </a:r>
            <a:endParaRPr lang="en-CA" dirty="0"/>
          </a:p>
        </p:txBody>
      </p:sp>
      <p:sp>
        <p:nvSpPr>
          <p:cNvPr id="4" name="Slide Number Placeholder 3"/>
          <p:cNvSpPr>
            <a:spLocks noGrp="1"/>
          </p:cNvSpPr>
          <p:nvPr>
            <p:ph type="sldNum" sz="quarter" idx="10"/>
          </p:nvPr>
        </p:nvSpPr>
        <p:spPr/>
        <p:txBody>
          <a:bodyPr/>
          <a:lstStyle/>
          <a:p>
            <a:fld id="{976A2D98-EA55-4B97-BEA0-203D8B0CBCC0}" type="slidenum">
              <a:rPr lang="en-US" smtClean="0"/>
              <a:pPr/>
              <a:t>8</a:t>
            </a:fld>
            <a:endParaRPr lang="en-US"/>
          </a:p>
        </p:txBody>
      </p:sp>
    </p:spTree>
    <p:extLst>
      <p:ext uri="{BB962C8B-B14F-4D97-AF65-F5344CB8AC3E}">
        <p14:creationId xmlns:p14="http://schemas.microsoft.com/office/powerpoint/2010/main" val="3713279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Structured Application is </a:t>
            </a:r>
            <a:r>
              <a:rPr lang="en-US" b="1" dirty="0" smtClean="0"/>
              <a:t>very different </a:t>
            </a:r>
            <a:r>
              <a:rPr lang="en-US" dirty="0" smtClean="0"/>
              <a:t>from the Open Operating Grant in that Project</a:t>
            </a:r>
            <a:r>
              <a:rPr lang="en-US" baseline="0" dirty="0" smtClean="0"/>
              <a:t> Scheme</a:t>
            </a:r>
            <a:r>
              <a:rPr lang="en-US" dirty="0" smtClean="0"/>
              <a:t> is broken down</a:t>
            </a:r>
            <a:r>
              <a:rPr lang="en-US" baseline="0" dirty="0" smtClean="0"/>
              <a:t> into 4 discrete sections covering different points. It is also shorter.</a:t>
            </a:r>
            <a:br>
              <a:rPr lang="en-US" baseline="0" dirty="0" smtClean="0"/>
            </a:br>
            <a:r>
              <a:rPr lang="en-US" baseline="0" dirty="0" smtClean="0"/>
              <a:t>The four sections give you the opportunity to show that your project involves “a sound and important idea supported by a feasible plan of execution”.</a:t>
            </a:r>
            <a:br>
              <a:rPr lang="en-US" baseline="0" dirty="0" smtClean="0"/>
            </a:br>
            <a:endParaRPr lang="en-US" baseline="0" dirty="0" smtClean="0"/>
          </a:p>
          <a:p>
            <a:r>
              <a:rPr lang="en-US" baseline="0" dirty="0" smtClean="0"/>
              <a:t>Importantly, </a:t>
            </a:r>
            <a:r>
              <a:rPr lang="en-US" b="1" baseline="0" dirty="0" smtClean="0"/>
              <a:t>each of the four sections are scored separately.</a:t>
            </a:r>
            <a:r>
              <a:rPr lang="en-US" baseline="0" dirty="0" smtClean="0"/>
              <a:t/>
            </a:r>
            <a:br>
              <a:rPr lang="en-US" baseline="0" dirty="0" smtClean="0"/>
            </a:br>
            <a:r>
              <a:rPr lang="en-US" baseline="0" dirty="0" smtClean="0"/>
              <a:t>This scoring system means that it’s important to carefully address the adjudication criteria for each section. See the following tips and the CIHR Peer Review Manual for detailed information on each adjudication criterion.</a:t>
            </a:r>
          </a:p>
        </p:txBody>
      </p:sp>
      <p:sp>
        <p:nvSpPr>
          <p:cNvPr id="4" name="Slide Number Placeholder 3"/>
          <p:cNvSpPr>
            <a:spLocks noGrp="1"/>
          </p:cNvSpPr>
          <p:nvPr>
            <p:ph type="sldNum" sz="quarter" idx="10"/>
          </p:nvPr>
        </p:nvSpPr>
        <p:spPr/>
        <p:txBody>
          <a:bodyPr/>
          <a:lstStyle/>
          <a:p>
            <a:fld id="{976A2D98-EA55-4B97-BEA0-203D8B0CBCC0}" type="slidenum">
              <a:rPr lang="en-US" smtClean="0"/>
              <a:pPr/>
              <a:t>9</a:t>
            </a:fld>
            <a:endParaRPr lang="en-US"/>
          </a:p>
        </p:txBody>
      </p:sp>
    </p:spTree>
    <p:extLst>
      <p:ext uri="{BB962C8B-B14F-4D97-AF65-F5344CB8AC3E}">
        <p14:creationId xmlns:p14="http://schemas.microsoft.com/office/powerpoint/2010/main" val="1906176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538293"/>
            <a:ext cx="7772400" cy="615553"/>
          </a:xfrm>
          <a:prstGeom prst="rect">
            <a:avLst/>
          </a:prstGeom>
        </p:spPr>
        <p:txBody>
          <a:bodyPr wrap="square" lIns="0" tIns="0" rIns="0" bIns="0">
            <a:spAutoFit/>
          </a:bodyPr>
          <a:lstStyle>
            <a:lvl1pPr algn="ctr">
              <a:defRPr>
                <a:solidFill>
                  <a:srgbClr val="0C1C47"/>
                </a:solidFill>
              </a:defRPr>
            </a:lvl1pPr>
          </a:lstStyle>
          <a:p>
            <a:r>
              <a:rPr lang="en-US" smtClean="0"/>
              <a:t>Click to edit Master title style</a:t>
            </a:r>
            <a:endParaRPr dirty="0"/>
          </a:p>
        </p:txBody>
      </p:sp>
      <p:sp>
        <p:nvSpPr>
          <p:cNvPr id="3" name="Holder 3"/>
          <p:cNvSpPr>
            <a:spLocks noGrp="1"/>
          </p:cNvSpPr>
          <p:nvPr>
            <p:ph type="subTitle" idx="4"/>
          </p:nvPr>
        </p:nvSpPr>
        <p:spPr>
          <a:xfrm>
            <a:off x="1371600" y="3840480"/>
            <a:ext cx="6400799" cy="369332"/>
          </a:xfrm>
          <a:prstGeom prst="rect">
            <a:avLst/>
          </a:prstGeom>
        </p:spPr>
        <p:txBody>
          <a:bodyPr wrap="square" lIns="0" tIns="0" rIns="0" bIns="0">
            <a:spAutoFit/>
          </a:bodyPr>
          <a:lstStyle>
            <a:lvl1pPr algn="ctr">
              <a:defRPr>
                <a:solidFill>
                  <a:srgbClr val="0C1C47"/>
                </a:solidFill>
              </a:defRPr>
            </a:lvl1pPr>
          </a:lstStyle>
          <a:p>
            <a:r>
              <a:rPr lang="en-US" smtClean="0"/>
              <a:t>Click to edit Master subtitle style</a:t>
            </a:r>
            <a:endParaRP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33400" y="457200"/>
            <a:ext cx="8001001" cy="609600"/>
          </a:xfrm>
          <a:prstGeom prst="rect">
            <a:avLst/>
          </a:prstGeom>
        </p:spPr>
        <p:txBody>
          <a:bodyPr lIns="0" tIns="0" rIns="0" bIns="0"/>
          <a:lstStyle>
            <a:lvl1pPr>
              <a:defRPr sz="4000"/>
            </a:lvl1pPr>
          </a:lstStyle>
          <a:p>
            <a:r>
              <a:rPr lang="en-US" smtClean="0"/>
              <a:t>Click to edit Master title style</a:t>
            </a:r>
            <a:endParaRPr dirty="0"/>
          </a:p>
        </p:txBody>
      </p:sp>
      <p:sp>
        <p:nvSpPr>
          <p:cNvPr id="3" name="Holder 3"/>
          <p:cNvSpPr>
            <a:spLocks noGrp="1"/>
          </p:cNvSpPr>
          <p:nvPr>
            <p:ph type="body" idx="1"/>
          </p:nvPr>
        </p:nvSpPr>
        <p:spPr>
          <a:xfrm>
            <a:off x="609600" y="1371600"/>
            <a:ext cx="8001000" cy="4114800"/>
          </a:xfrm>
        </p:spPr>
        <p:txBody>
          <a:bodyPr lIns="0" tIns="0" rIns="0" bIns="0"/>
          <a:lstStyle>
            <a:lvl1pPr>
              <a:defRPr>
                <a:latin typeface="Trade Gothic LT Std Light" pitchFamily="34" charset="0"/>
              </a:defRPr>
            </a:lvl1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33399" y="457200"/>
            <a:ext cx="8126989" cy="615553"/>
          </a:xfrm>
          <a:prstGeom prst="rect">
            <a:avLst/>
          </a:prstGeom>
        </p:spPr>
        <p:txBody>
          <a:bodyPr lIns="0" tIns="0" rIns="0" bIns="0"/>
          <a:lstStyle>
            <a:lvl1pPr>
              <a:defRPr/>
            </a:lvl1pPr>
          </a:lstStyle>
          <a:p>
            <a:r>
              <a:rPr lang="en-US" smtClean="0"/>
              <a:t>Click to edit Master title style</a:t>
            </a:r>
            <a:endParaRPr dirty="0"/>
          </a:p>
        </p:txBody>
      </p:sp>
      <p:sp>
        <p:nvSpPr>
          <p:cNvPr id="3" name="Holder 3"/>
          <p:cNvSpPr>
            <a:spLocks noGrp="1"/>
          </p:cNvSpPr>
          <p:nvPr>
            <p:ph sz="half" idx="2"/>
          </p:nvPr>
        </p:nvSpPr>
        <p:spPr>
          <a:xfrm>
            <a:off x="457200" y="1371600"/>
            <a:ext cx="3977640" cy="4526280"/>
          </a:xfrm>
          <a:prstGeom prst="rect">
            <a:avLst/>
          </a:prstGeom>
        </p:spPr>
        <p:txBody>
          <a:bodyPr wrap="square" lIns="0" tIns="0" rIns="0" bIns="0">
            <a:spAutoFit/>
          </a:bodyPr>
          <a:lstStyle>
            <a:lvl1pPr>
              <a:defRPr/>
            </a:lvl1pPr>
          </a:lstStyle>
          <a:p>
            <a:pPr lvl="0"/>
            <a:r>
              <a:rPr lang="en-US" smtClean="0"/>
              <a:t>Click to edit Master text styles</a:t>
            </a:r>
          </a:p>
        </p:txBody>
      </p:sp>
      <p:sp>
        <p:nvSpPr>
          <p:cNvPr id="4" name="Holder 4"/>
          <p:cNvSpPr>
            <a:spLocks noGrp="1"/>
          </p:cNvSpPr>
          <p:nvPr>
            <p:ph sz="half" idx="3"/>
          </p:nvPr>
        </p:nvSpPr>
        <p:spPr>
          <a:xfrm>
            <a:off x="4724400" y="1371600"/>
            <a:ext cx="3977640" cy="4526280"/>
          </a:xfrm>
          <a:prstGeom prst="rect">
            <a:avLst/>
          </a:prstGeom>
        </p:spPr>
        <p:txBody>
          <a:bodyPr wrap="square" lIns="0" tIns="0" rIns="0" bIns="0">
            <a:spAutoFit/>
          </a:bodyPr>
          <a:lstStyle>
            <a:lvl1pPr>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33399" y="457200"/>
            <a:ext cx="8126989" cy="615553"/>
          </a:xfrm>
          <a:prstGeom prst="rect">
            <a:avLst/>
          </a:prstGeom>
        </p:spPr>
        <p:txBody>
          <a:bodyPr lIns="0" tIns="0" rIns="0" bIns="0"/>
          <a:lstStyle>
            <a:lvl1pPr>
              <a:defRPr/>
            </a:lvl1pPr>
          </a:lstStyle>
          <a:p>
            <a:r>
              <a:rPr lang="en-US" smtClean="0"/>
              <a:t>Click to edit Master title style</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5669280"/>
            <a:ext cx="9156192" cy="1204565"/>
          </a:xfrm>
          <a:custGeom>
            <a:avLst/>
            <a:gdLst/>
            <a:ahLst/>
            <a:cxnLst/>
            <a:rect l="l" t="t" r="r" b="b"/>
            <a:pathLst>
              <a:path w="9144000" h="1198245">
                <a:moveTo>
                  <a:pt x="0" y="1197864"/>
                </a:moveTo>
                <a:lnTo>
                  <a:pt x="9144000" y="1197864"/>
                </a:lnTo>
                <a:lnTo>
                  <a:pt x="9144000" y="0"/>
                </a:lnTo>
                <a:lnTo>
                  <a:pt x="0" y="0"/>
                </a:lnTo>
                <a:lnTo>
                  <a:pt x="0" y="1197864"/>
                </a:lnTo>
                <a:close/>
              </a:path>
            </a:pathLst>
          </a:custGeom>
          <a:solidFill>
            <a:srgbClr val="002A5C"/>
          </a:solidFill>
        </p:spPr>
        <p:txBody>
          <a:bodyPr wrap="square" lIns="0" tIns="0" rIns="0" bIns="0" rtlCol="0"/>
          <a:lstStyle/>
          <a:p>
            <a:endParaRPr/>
          </a:p>
        </p:txBody>
      </p:sp>
      <p:sp>
        <p:nvSpPr>
          <p:cNvPr id="17" name="bk object 17"/>
          <p:cNvSpPr/>
          <p:nvPr/>
        </p:nvSpPr>
        <p:spPr>
          <a:xfrm>
            <a:off x="779886" y="6354129"/>
            <a:ext cx="864123" cy="123953"/>
          </a:xfrm>
          <a:prstGeom prst="rect">
            <a:avLst/>
          </a:prstGeom>
          <a:blipFill>
            <a:blip r:embed="rId7" cstate="print"/>
            <a:stretch>
              <a:fillRect/>
            </a:stretch>
          </a:blipFill>
        </p:spPr>
        <p:txBody>
          <a:bodyPr wrap="square" lIns="0" tIns="0" rIns="0" bIns="0" rtlCol="0"/>
          <a:lstStyle/>
          <a:p>
            <a:endParaRPr/>
          </a:p>
        </p:txBody>
      </p:sp>
      <p:sp>
        <p:nvSpPr>
          <p:cNvPr id="18" name="bk object 18"/>
          <p:cNvSpPr/>
          <p:nvPr/>
        </p:nvSpPr>
        <p:spPr>
          <a:xfrm>
            <a:off x="1715050" y="6385435"/>
            <a:ext cx="81915" cy="78105"/>
          </a:xfrm>
          <a:custGeom>
            <a:avLst/>
            <a:gdLst/>
            <a:ahLst/>
            <a:cxnLst/>
            <a:rect l="l" t="t" r="r" b="b"/>
            <a:pathLst>
              <a:path w="81914" h="78104">
                <a:moveTo>
                  <a:pt x="41648" y="0"/>
                </a:moveTo>
                <a:lnTo>
                  <a:pt x="2416" y="27569"/>
                </a:lnTo>
                <a:lnTo>
                  <a:pt x="0" y="43771"/>
                </a:lnTo>
                <a:lnTo>
                  <a:pt x="2978" y="54881"/>
                </a:lnTo>
                <a:lnTo>
                  <a:pt x="9531" y="64522"/>
                </a:lnTo>
                <a:lnTo>
                  <a:pt x="19972" y="71988"/>
                </a:lnTo>
                <a:lnTo>
                  <a:pt x="34616" y="76571"/>
                </a:lnTo>
                <a:lnTo>
                  <a:pt x="53778" y="77563"/>
                </a:lnTo>
                <a:lnTo>
                  <a:pt x="58459" y="75095"/>
                </a:lnTo>
                <a:lnTo>
                  <a:pt x="43452" y="75095"/>
                </a:lnTo>
                <a:lnTo>
                  <a:pt x="39552" y="74782"/>
                </a:lnTo>
                <a:lnTo>
                  <a:pt x="28317" y="69543"/>
                </a:lnTo>
                <a:lnTo>
                  <a:pt x="20365" y="59114"/>
                </a:lnTo>
                <a:lnTo>
                  <a:pt x="15660" y="45150"/>
                </a:lnTo>
                <a:lnTo>
                  <a:pt x="14165" y="29307"/>
                </a:lnTo>
                <a:lnTo>
                  <a:pt x="19998" y="13116"/>
                </a:lnTo>
                <a:lnTo>
                  <a:pt x="31111" y="6303"/>
                </a:lnTo>
                <a:lnTo>
                  <a:pt x="42342" y="5101"/>
                </a:lnTo>
                <a:lnTo>
                  <a:pt x="60388" y="5101"/>
                </a:lnTo>
                <a:lnTo>
                  <a:pt x="55889" y="2510"/>
                </a:lnTo>
                <a:lnTo>
                  <a:pt x="41648" y="0"/>
                </a:lnTo>
                <a:close/>
              </a:path>
              <a:path w="81914" h="78104">
                <a:moveTo>
                  <a:pt x="60388" y="5101"/>
                </a:moveTo>
                <a:lnTo>
                  <a:pt x="42342" y="5101"/>
                </a:lnTo>
                <a:lnTo>
                  <a:pt x="52121" y="9595"/>
                </a:lnTo>
                <a:lnTo>
                  <a:pt x="59055" y="18582"/>
                </a:lnTo>
                <a:lnTo>
                  <a:pt x="63246" y="31198"/>
                </a:lnTo>
                <a:lnTo>
                  <a:pt x="64654" y="45150"/>
                </a:lnTo>
                <a:lnTo>
                  <a:pt x="64686" y="48535"/>
                </a:lnTo>
                <a:lnTo>
                  <a:pt x="63812" y="63866"/>
                </a:lnTo>
                <a:lnTo>
                  <a:pt x="53658" y="72845"/>
                </a:lnTo>
                <a:lnTo>
                  <a:pt x="43452" y="75095"/>
                </a:lnTo>
                <a:lnTo>
                  <a:pt x="58459" y="75095"/>
                </a:lnTo>
                <a:lnTo>
                  <a:pt x="65489" y="71388"/>
                </a:lnTo>
                <a:lnTo>
                  <a:pt x="74256" y="61521"/>
                </a:lnTo>
                <a:lnTo>
                  <a:pt x="79685" y="48535"/>
                </a:lnTo>
                <a:lnTo>
                  <a:pt x="81377" y="33004"/>
                </a:lnTo>
                <a:lnTo>
                  <a:pt x="76666" y="19855"/>
                </a:lnTo>
                <a:lnTo>
                  <a:pt x="67866" y="9409"/>
                </a:lnTo>
                <a:lnTo>
                  <a:pt x="60388" y="5101"/>
                </a:lnTo>
                <a:close/>
              </a:path>
            </a:pathLst>
          </a:custGeom>
          <a:solidFill>
            <a:srgbClr val="FFFFFF"/>
          </a:solidFill>
        </p:spPr>
        <p:txBody>
          <a:bodyPr wrap="square" lIns="0" tIns="0" rIns="0" bIns="0" rtlCol="0"/>
          <a:lstStyle/>
          <a:p>
            <a:endParaRPr/>
          </a:p>
        </p:txBody>
      </p:sp>
      <p:sp>
        <p:nvSpPr>
          <p:cNvPr id="19" name="bk object 19"/>
          <p:cNvSpPr/>
          <p:nvPr/>
        </p:nvSpPr>
        <p:spPr>
          <a:xfrm>
            <a:off x="1812326" y="6386292"/>
            <a:ext cx="59055" cy="77470"/>
          </a:xfrm>
          <a:custGeom>
            <a:avLst/>
            <a:gdLst/>
            <a:ahLst/>
            <a:cxnLst/>
            <a:rect l="l" t="t" r="r" b="b"/>
            <a:pathLst>
              <a:path w="59055" h="77470">
                <a:moveTo>
                  <a:pt x="34926" y="76580"/>
                </a:moveTo>
                <a:lnTo>
                  <a:pt x="6197" y="76580"/>
                </a:lnTo>
                <a:lnTo>
                  <a:pt x="29311" y="76631"/>
                </a:lnTo>
                <a:lnTo>
                  <a:pt x="34924" y="76885"/>
                </a:lnTo>
                <a:lnTo>
                  <a:pt x="34926" y="76580"/>
                </a:lnTo>
                <a:close/>
              </a:path>
              <a:path w="59055" h="77470">
                <a:moveTo>
                  <a:pt x="2324" y="0"/>
                </a:moveTo>
                <a:lnTo>
                  <a:pt x="12" y="126"/>
                </a:lnTo>
                <a:lnTo>
                  <a:pt x="0" y="3035"/>
                </a:lnTo>
                <a:lnTo>
                  <a:pt x="2806" y="3174"/>
                </a:lnTo>
                <a:lnTo>
                  <a:pt x="6845" y="3555"/>
                </a:lnTo>
                <a:lnTo>
                  <a:pt x="9380" y="14216"/>
                </a:lnTo>
                <a:lnTo>
                  <a:pt x="9825" y="27622"/>
                </a:lnTo>
                <a:lnTo>
                  <a:pt x="9847" y="45719"/>
                </a:lnTo>
                <a:lnTo>
                  <a:pt x="9546" y="57691"/>
                </a:lnTo>
                <a:lnTo>
                  <a:pt x="8166" y="69354"/>
                </a:lnTo>
                <a:lnTo>
                  <a:pt x="7188" y="72428"/>
                </a:lnTo>
                <a:lnTo>
                  <a:pt x="3987" y="73253"/>
                </a:lnTo>
                <a:lnTo>
                  <a:pt x="1066" y="73863"/>
                </a:lnTo>
                <a:lnTo>
                  <a:pt x="1066" y="76809"/>
                </a:lnTo>
                <a:lnTo>
                  <a:pt x="6197" y="76580"/>
                </a:lnTo>
                <a:lnTo>
                  <a:pt x="34926" y="76580"/>
                </a:lnTo>
                <a:lnTo>
                  <a:pt x="34937" y="73812"/>
                </a:lnTo>
                <a:lnTo>
                  <a:pt x="22351" y="72682"/>
                </a:lnTo>
                <a:lnTo>
                  <a:pt x="22377" y="56057"/>
                </a:lnTo>
                <a:lnTo>
                  <a:pt x="22682" y="39547"/>
                </a:lnTo>
                <a:lnTo>
                  <a:pt x="31584" y="39331"/>
                </a:lnTo>
                <a:lnTo>
                  <a:pt x="53368" y="39331"/>
                </a:lnTo>
                <a:lnTo>
                  <a:pt x="53374" y="35572"/>
                </a:lnTo>
                <a:lnTo>
                  <a:pt x="30746" y="35534"/>
                </a:lnTo>
                <a:lnTo>
                  <a:pt x="22428" y="35013"/>
                </a:lnTo>
                <a:lnTo>
                  <a:pt x="22720" y="18389"/>
                </a:lnTo>
                <a:lnTo>
                  <a:pt x="22779" y="8305"/>
                </a:lnTo>
                <a:lnTo>
                  <a:pt x="23101" y="5295"/>
                </a:lnTo>
                <a:lnTo>
                  <a:pt x="27012" y="4940"/>
                </a:lnTo>
                <a:lnTo>
                  <a:pt x="58881" y="4851"/>
                </a:lnTo>
                <a:lnTo>
                  <a:pt x="58872" y="800"/>
                </a:lnTo>
                <a:lnTo>
                  <a:pt x="30454" y="800"/>
                </a:lnTo>
                <a:lnTo>
                  <a:pt x="16268" y="520"/>
                </a:lnTo>
                <a:lnTo>
                  <a:pt x="2324" y="0"/>
                </a:lnTo>
                <a:close/>
              </a:path>
              <a:path w="59055" h="77470">
                <a:moveTo>
                  <a:pt x="53368" y="39331"/>
                </a:moveTo>
                <a:lnTo>
                  <a:pt x="31584" y="39331"/>
                </a:lnTo>
                <a:lnTo>
                  <a:pt x="36601" y="39585"/>
                </a:lnTo>
                <a:lnTo>
                  <a:pt x="42354" y="40322"/>
                </a:lnTo>
                <a:lnTo>
                  <a:pt x="49441" y="41325"/>
                </a:lnTo>
                <a:lnTo>
                  <a:pt x="49472" y="43133"/>
                </a:lnTo>
                <a:lnTo>
                  <a:pt x="49682" y="48780"/>
                </a:lnTo>
                <a:lnTo>
                  <a:pt x="52984" y="48907"/>
                </a:lnTo>
                <a:lnTo>
                  <a:pt x="53111" y="45719"/>
                </a:lnTo>
                <a:lnTo>
                  <a:pt x="53260" y="43133"/>
                </a:lnTo>
                <a:lnTo>
                  <a:pt x="53368" y="39331"/>
                </a:lnTo>
                <a:close/>
              </a:path>
              <a:path w="59055" h="77470">
                <a:moveTo>
                  <a:pt x="53149" y="27622"/>
                </a:moveTo>
                <a:lnTo>
                  <a:pt x="49720" y="27749"/>
                </a:lnTo>
                <a:lnTo>
                  <a:pt x="49505" y="32880"/>
                </a:lnTo>
                <a:lnTo>
                  <a:pt x="49453" y="35572"/>
                </a:lnTo>
                <a:lnTo>
                  <a:pt x="53374" y="35572"/>
                </a:lnTo>
                <a:lnTo>
                  <a:pt x="53378" y="32880"/>
                </a:lnTo>
                <a:lnTo>
                  <a:pt x="53149" y="27622"/>
                </a:lnTo>
                <a:close/>
              </a:path>
              <a:path w="59055" h="77470">
                <a:moveTo>
                  <a:pt x="58881" y="4851"/>
                </a:moveTo>
                <a:lnTo>
                  <a:pt x="38036" y="4851"/>
                </a:lnTo>
                <a:lnTo>
                  <a:pt x="48907" y="5245"/>
                </a:lnTo>
                <a:lnTo>
                  <a:pt x="53073" y="8305"/>
                </a:lnTo>
                <a:lnTo>
                  <a:pt x="54660" y="9397"/>
                </a:lnTo>
                <a:lnTo>
                  <a:pt x="54889" y="11976"/>
                </a:lnTo>
                <a:lnTo>
                  <a:pt x="55371" y="16014"/>
                </a:lnTo>
                <a:lnTo>
                  <a:pt x="58534" y="15913"/>
                </a:lnTo>
                <a:lnTo>
                  <a:pt x="58699" y="6972"/>
                </a:lnTo>
                <a:lnTo>
                  <a:pt x="58881" y="4851"/>
                </a:lnTo>
                <a:close/>
              </a:path>
              <a:path w="59055" h="77470">
                <a:moveTo>
                  <a:pt x="58857" y="91"/>
                </a:moveTo>
                <a:lnTo>
                  <a:pt x="50574" y="700"/>
                </a:lnTo>
                <a:lnTo>
                  <a:pt x="30454" y="800"/>
                </a:lnTo>
                <a:lnTo>
                  <a:pt x="58872" y="800"/>
                </a:lnTo>
                <a:lnTo>
                  <a:pt x="58857" y="91"/>
                </a:lnTo>
                <a:close/>
              </a:path>
            </a:pathLst>
          </a:custGeom>
          <a:solidFill>
            <a:srgbClr val="FFFFFF"/>
          </a:solidFill>
        </p:spPr>
        <p:txBody>
          <a:bodyPr wrap="square" lIns="0" tIns="0" rIns="0" bIns="0" rtlCol="0"/>
          <a:lstStyle/>
          <a:p>
            <a:endParaRPr/>
          </a:p>
        </p:txBody>
      </p:sp>
      <p:sp>
        <p:nvSpPr>
          <p:cNvPr id="20" name="bk object 20"/>
          <p:cNvSpPr/>
          <p:nvPr/>
        </p:nvSpPr>
        <p:spPr>
          <a:xfrm>
            <a:off x="1952289" y="6357301"/>
            <a:ext cx="1002826" cy="124235"/>
          </a:xfrm>
          <a:prstGeom prst="rect">
            <a:avLst/>
          </a:prstGeom>
          <a:blipFill>
            <a:blip r:embed="rId8" cstate="print"/>
            <a:stretch>
              <a:fillRect/>
            </a:stretch>
          </a:blipFill>
        </p:spPr>
        <p:txBody>
          <a:bodyPr wrap="square" lIns="0" tIns="0" rIns="0" bIns="0" rtlCol="0"/>
          <a:lstStyle/>
          <a:p>
            <a:endParaRPr/>
          </a:p>
        </p:txBody>
      </p:sp>
      <p:sp>
        <p:nvSpPr>
          <p:cNvPr id="21" name="bk object 21"/>
          <p:cNvSpPr/>
          <p:nvPr/>
        </p:nvSpPr>
        <p:spPr>
          <a:xfrm>
            <a:off x="780685" y="6122869"/>
            <a:ext cx="3303351" cy="154889"/>
          </a:xfrm>
          <a:prstGeom prst="rect">
            <a:avLst/>
          </a:prstGeom>
          <a:blipFill>
            <a:blip r:embed="rId9" cstate="print"/>
            <a:stretch>
              <a:fillRect/>
            </a:stretch>
          </a:blipFill>
        </p:spPr>
        <p:txBody>
          <a:bodyPr wrap="square" lIns="0" tIns="0" rIns="0" bIns="0" rtlCol="0"/>
          <a:lstStyle/>
          <a:p>
            <a:endParaRPr/>
          </a:p>
        </p:txBody>
      </p:sp>
      <p:sp>
        <p:nvSpPr>
          <p:cNvPr id="22" name="bk object 22"/>
          <p:cNvSpPr/>
          <p:nvPr/>
        </p:nvSpPr>
        <p:spPr>
          <a:xfrm>
            <a:off x="331061" y="5836578"/>
            <a:ext cx="357920" cy="831960"/>
          </a:xfrm>
          <a:prstGeom prst="rect">
            <a:avLst/>
          </a:prstGeom>
          <a:blipFill>
            <a:blip r:embed="rId10" cstate="print"/>
            <a:stretch>
              <a:fillRect/>
            </a:stretch>
          </a:blipFill>
        </p:spPr>
        <p:txBody>
          <a:bodyPr wrap="square" lIns="0" tIns="0" rIns="0" bIns="0" rtlCol="0"/>
          <a:lstStyle/>
          <a:p>
            <a:endParaRPr/>
          </a:p>
        </p:txBody>
      </p:sp>
      <p:sp>
        <p:nvSpPr>
          <p:cNvPr id="3" name="Holder 3"/>
          <p:cNvSpPr>
            <a:spLocks noGrp="1"/>
          </p:cNvSpPr>
          <p:nvPr>
            <p:ph type="body" idx="1"/>
          </p:nvPr>
        </p:nvSpPr>
        <p:spPr>
          <a:xfrm>
            <a:off x="609600" y="1371600"/>
            <a:ext cx="8001000" cy="369332"/>
          </a:xfrm>
          <a:prstGeom prst="rect">
            <a:avLst/>
          </a:prstGeom>
        </p:spPr>
        <p:txBody>
          <a:bodyPr wrap="square" lIns="0" tIns="0" rIns="0" bIns="0">
            <a:spAutoFit/>
          </a:bodyPr>
          <a:lstStyle>
            <a:lvl1pPr>
              <a:defRPr/>
            </a:lvl1pPr>
          </a:lstStyle>
          <a:p>
            <a:endParaRPr dirty="0"/>
          </a:p>
        </p:txBody>
      </p:sp>
      <p:sp>
        <p:nvSpPr>
          <p:cNvPr id="14" name="Rectangle 13"/>
          <p:cNvSpPr/>
          <p:nvPr/>
        </p:nvSpPr>
        <p:spPr>
          <a:xfrm>
            <a:off x="5943600" y="5977128"/>
            <a:ext cx="2971800" cy="662874"/>
          </a:xfrm>
          <a:prstGeom prst="rect">
            <a:avLst/>
          </a:prstGeom>
        </p:spPr>
        <p:txBody>
          <a:bodyPr wrap="square">
            <a:spAutoFit/>
          </a:bodyPr>
          <a:lstStyle/>
          <a:p>
            <a:pPr marL="501650" marR="5080" indent="-489584" algn="r">
              <a:lnSpc>
                <a:spcPct val="103200"/>
              </a:lnSpc>
            </a:pPr>
            <a:r>
              <a:rPr lang="en-US" sz="1200" b="0" spc="20" dirty="0" smtClean="0">
                <a:solidFill>
                  <a:srgbClr val="FFFFFF"/>
                </a:solidFill>
                <a:latin typeface="Trade Gothic LT Std Light" pitchFamily="34" charset="0"/>
                <a:cs typeface="Trade Gothic LT Std Light"/>
              </a:rPr>
              <a:t>GRANT</a:t>
            </a:r>
            <a:r>
              <a:rPr lang="en-US" sz="1200" b="0" spc="10" dirty="0" smtClean="0">
                <a:solidFill>
                  <a:srgbClr val="FFFFFF"/>
                </a:solidFill>
                <a:latin typeface="Trade Gothic LT Std Light" pitchFamily="34" charset="0"/>
                <a:cs typeface="Trade Gothic LT Std Light"/>
              </a:rPr>
              <a:t> </a:t>
            </a:r>
            <a:r>
              <a:rPr lang="en-US" sz="1200" b="0" spc="20" dirty="0" smtClean="0">
                <a:solidFill>
                  <a:srgbClr val="FFFFFF"/>
                </a:solidFill>
                <a:latin typeface="Trade Gothic LT Std Light" pitchFamily="34" charset="0"/>
                <a:cs typeface="Trade Gothic LT Std Light"/>
              </a:rPr>
              <a:t>&amp;</a:t>
            </a:r>
            <a:r>
              <a:rPr lang="en-US" sz="1200" b="0" spc="10" dirty="0" smtClean="0">
                <a:solidFill>
                  <a:srgbClr val="FFFFFF"/>
                </a:solidFill>
                <a:latin typeface="Trade Gothic LT Std Light" pitchFamily="34" charset="0"/>
                <a:cs typeface="Trade Gothic LT Std Light"/>
              </a:rPr>
              <a:t> </a:t>
            </a:r>
            <a:r>
              <a:rPr lang="en-US" sz="1200" b="0" spc="20" dirty="0" smtClean="0">
                <a:solidFill>
                  <a:srgbClr val="FFFFFF"/>
                </a:solidFill>
                <a:latin typeface="Trade Gothic LT Std Light" pitchFamily="34" charset="0"/>
                <a:cs typeface="Trade Gothic LT Std Light"/>
              </a:rPr>
              <a:t>PROGRAM</a:t>
            </a:r>
            <a:r>
              <a:rPr lang="en-US" sz="1200" b="0" spc="10" dirty="0" smtClean="0">
                <a:solidFill>
                  <a:srgbClr val="FFFFFF"/>
                </a:solidFill>
                <a:latin typeface="Trade Gothic LT Std Light" pitchFamily="34" charset="0"/>
                <a:cs typeface="Trade Gothic LT Std Light"/>
              </a:rPr>
              <a:t> </a:t>
            </a:r>
            <a:r>
              <a:rPr lang="en-US" sz="1200" b="0" spc="20" dirty="0" smtClean="0">
                <a:solidFill>
                  <a:srgbClr val="FFFFFF"/>
                </a:solidFill>
                <a:latin typeface="Trade Gothic LT Std Light" pitchFamily="34" charset="0"/>
                <a:cs typeface="Trade Gothic LT Std Light"/>
              </a:rPr>
              <a:t>DEVELOPMENT</a:t>
            </a:r>
            <a:r>
              <a:rPr lang="en-US" sz="1200" b="0" spc="15" dirty="0" smtClean="0">
                <a:solidFill>
                  <a:srgbClr val="FFFFFF"/>
                </a:solidFill>
                <a:latin typeface="Trade Gothic LT Std Light" pitchFamily="34" charset="0"/>
                <a:cs typeface="Trade Gothic LT Std Light"/>
              </a:rPr>
              <a:t> </a:t>
            </a:r>
            <a:br>
              <a:rPr lang="en-US" sz="1200" b="0" spc="15" dirty="0" smtClean="0">
                <a:solidFill>
                  <a:srgbClr val="FFFFFF"/>
                </a:solidFill>
                <a:latin typeface="Trade Gothic LT Std Light" pitchFamily="34" charset="0"/>
                <a:cs typeface="Trade Gothic LT Std Light"/>
              </a:rPr>
            </a:br>
            <a:r>
              <a:rPr lang="en-US" sz="1200" b="0" spc="15" dirty="0" smtClean="0">
                <a:solidFill>
                  <a:srgbClr val="FFFFFF"/>
                </a:solidFill>
                <a:latin typeface="Trade Gothic LT Std Light" pitchFamily="34" charset="0"/>
                <a:cs typeface="Trade Gothic LT Std Light"/>
              </a:rPr>
              <a:t>OFFICE</a:t>
            </a:r>
            <a:r>
              <a:rPr lang="en-US" sz="1200" b="0" spc="10" dirty="0" smtClean="0">
                <a:solidFill>
                  <a:srgbClr val="FFFFFF"/>
                </a:solidFill>
                <a:latin typeface="Trade Gothic LT Std Light" pitchFamily="34" charset="0"/>
                <a:cs typeface="Trade Gothic LT Std Light"/>
              </a:rPr>
              <a:t> </a:t>
            </a:r>
            <a:r>
              <a:rPr lang="en-US" sz="1200" b="0" spc="20" dirty="0" smtClean="0">
                <a:solidFill>
                  <a:srgbClr val="FFFFFF"/>
                </a:solidFill>
                <a:latin typeface="Trade Gothic LT Std Light" pitchFamily="34" charset="0"/>
                <a:cs typeface="Trade Gothic LT Std Light"/>
              </a:rPr>
              <a:t>OF</a:t>
            </a:r>
            <a:r>
              <a:rPr lang="en-US" sz="1200" b="0" spc="10" dirty="0" smtClean="0">
                <a:solidFill>
                  <a:srgbClr val="FFFFFF"/>
                </a:solidFill>
                <a:latin typeface="Trade Gothic LT Std Light" pitchFamily="34" charset="0"/>
                <a:cs typeface="Trade Gothic LT Std Light"/>
              </a:rPr>
              <a:t> </a:t>
            </a:r>
            <a:r>
              <a:rPr lang="en-US" sz="1200" b="0" spc="20" dirty="0" smtClean="0">
                <a:solidFill>
                  <a:srgbClr val="FFFFFF"/>
                </a:solidFill>
                <a:latin typeface="Trade Gothic LT Std Light" pitchFamily="34" charset="0"/>
                <a:cs typeface="Trade Gothic LT Std Light"/>
              </a:rPr>
              <a:t>THE</a:t>
            </a:r>
            <a:r>
              <a:rPr lang="en-US" sz="1200" b="0" spc="10" dirty="0" smtClean="0">
                <a:solidFill>
                  <a:srgbClr val="FFFFFF"/>
                </a:solidFill>
                <a:latin typeface="Trade Gothic LT Std Light" pitchFamily="34" charset="0"/>
                <a:cs typeface="Trade Gothic LT Std Light"/>
              </a:rPr>
              <a:t> </a:t>
            </a:r>
            <a:r>
              <a:rPr lang="en-US" sz="1200" b="0" spc="15" dirty="0" smtClean="0">
                <a:solidFill>
                  <a:srgbClr val="FFFFFF"/>
                </a:solidFill>
                <a:latin typeface="Trade Gothic LT Std Light" pitchFamily="34" charset="0"/>
                <a:cs typeface="Trade Gothic LT Std Light"/>
              </a:rPr>
              <a:t>VICE</a:t>
            </a:r>
            <a:r>
              <a:rPr lang="en-US" sz="1200" b="0" spc="10" dirty="0" smtClean="0">
                <a:solidFill>
                  <a:srgbClr val="FFFFFF"/>
                </a:solidFill>
                <a:latin typeface="Trade Gothic LT Std Light" pitchFamily="34" charset="0"/>
                <a:cs typeface="Trade Gothic LT Std Light"/>
              </a:rPr>
              <a:t> </a:t>
            </a:r>
            <a:r>
              <a:rPr lang="en-US" sz="1200" b="0" spc="20" dirty="0" smtClean="0">
                <a:solidFill>
                  <a:srgbClr val="FFFFFF"/>
                </a:solidFill>
                <a:latin typeface="Trade Gothic LT Std Light" pitchFamily="34" charset="0"/>
                <a:cs typeface="Trade Gothic LT Std Light"/>
              </a:rPr>
              <a:t>DEAN, </a:t>
            </a:r>
            <a:br>
              <a:rPr lang="en-US" sz="1200" b="0" spc="20" dirty="0" smtClean="0">
                <a:solidFill>
                  <a:srgbClr val="FFFFFF"/>
                </a:solidFill>
                <a:latin typeface="Trade Gothic LT Std Light" pitchFamily="34" charset="0"/>
                <a:cs typeface="Trade Gothic LT Std Light"/>
              </a:rPr>
            </a:br>
            <a:r>
              <a:rPr lang="en-US" sz="1200" b="0" spc="20" dirty="0" smtClean="0">
                <a:solidFill>
                  <a:srgbClr val="FFFFFF"/>
                </a:solidFill>
                <a:latin typeface="Trade Gothic LT Std Light" pitchFamily="34" charset="0"/>
                <a:cs typeface="Trade Gothic LT Std Light"/>
              </a:rPr>
              <a:t>RESEARCH</a:t>
            </a:r>
            <a:r>
              <a:rPr lang="en-US" sz="1200" b="0" spc="10" dirty="0" smtClean="0">
                <a:solidFill>
                  <a:srgbClr val="FFFFFF"/>
                </a:solidFill>
                <a:latin typeface="Trade Gothic LT Std Light" pitchFamily="34" charset="0"/>
                <a:cs typeface="Trade Gothic LT Std Light"/>
              </a:rPr>
              <a:t> </a:t>
            </a:r>
            <a:r>
              <a:rPr lang="en-US" sz="1200" b="0" spc="20" dirty="0" smtClean="0">
                <a:solidFill>
                  <a:srgbClr val="FFFFFF"/>
                </a:solidFill>
                <a:latin typeface="Trade Gothic LT Std Light" pitchFamily="34" charset="0"/>
                <a:cs typeface="Trade Gothic LT Std Light"/>
              </a:rPr>
              <a:t>AND</a:t>
            </a:r>
            <a:r>
              <a:rPr lang="en-US" sz="1200" b="0" spc="10" dirty="0" smtClean="0">
                <a:solidFill>
                  <a:srgbClr val="FFFFFF"/>
                </a:solidFill>
                <a:latin typeface="Trade Gothic LT Std Light" pitchFamily="34" charset="0"/>
                <a:cs typeface="Trade Gothic LT Std Light"/>
              </a:rPr>
              <a:t> </a:t>
            </a:r>
            <a:r>
              <a:rPr lang="en-US" sz="1200" b="0" spc="20" dirty="0" smtClean="0">
                <a:solidFill>
                  <a:srgbClr val="FFFFFF"/>
                </a:solidFill>
                <a:latin typeface="Trade Gothic LT Std Light" pitchFamily="34" charset="0"/>
                <a:cs typeface="Trade Gothic LT Std Light"/>
              </a:rPr>
              <a:t>INNO</a:t>
            </a:r>
            <a:r>
              <a:rPr lang="en-US" sz="1200" b="0" spc="-75" dirty="0" smtClean="0">
                <a:solidFill>
                  <a:srgbClr val="FFFFFF"/>
                </a:solidFill>
                <a:latin typeface="Trade Gothic LT Std Light" pitchFamily="34" charset="0"/>
                <a:cs typeface="Trade Gothic LT Std Light"/>
              </a:rPr>
              <a:t>V</a:t>
            </a:r>
            <a:r>
              <a:rPr lang="en-US" sz="1200" b="0" spc="-95" dirty="0" smtClean="0">
                <a:solidFill>
                  <a:srgbClr val="FFFFFF"/>
                </a:solidFill>
                <a:latin typeface="Trade Gothic LT Std Light" pitchFamily="34" charset="0"/>
                <a:cs typeface="Trade Gothic LT Std Light"/>
              </a:rPr>
              <a:t>A</a:t>
            </a:r>
            <a:r>
              <a:rPr lang="en-US" sz="1200" b="0" spc="20" dirty="0" smtClean="0">
                <a:solidFill>
                  <a:srgbClr val="FFFFFF"/>
                </a:solidFill>
                <a:latin typeface="Trade Gothic LT Std Light" pitchFamily="34" charset="0"/>
                <a:cs typeface="Trade Gothic LT Std Light"/>
              </a:rPr>
              <a:t>TION</a:t>
            </a:r>
            <a:endParaRPr lang="en-US" sz="1200" dirty="0">
              <a:latin typeface="Trade Gothic LT Std Light" pitchFamily="34" charset="0"/>
              <a:cs typeface="Trade Gothic LT Std Light"/>
            </a:endParaRPr>
          </a:p>
        </p:txBody>
      </p:sp>
      <p:sp>
        <p:nvSpPr>
          <p:cNvPr id="2" name="Title Placeholder 1"/>
          <p:cNvSpPr>
            <a:spLocks noGrp="1"/>
          </p:cNvSpPr>
          <p:nvPr>
            <p:ph type="title"/>
          </p:nvPr>
        </p:nvSpPr>
        <p:spPr>
          <a:xfrm>
            <a:off x="530352" y="381000"/>
            <a:ext cx="7997819" cy="762000"/>
          </a:xfrm>
          <a:prstGeom prst="rect">
            <a:avLst/>
          </a:prstGeom>
        </p:spPr>
        <p:txBody>
          <a:bodyPr vert="horz" lIns="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marL="0" indent="0" eaLnBrk="1" hangingPunct="1">
        <a:defRPr sz="4000">
          <a:latin typeface="Trade Gothic LT Std" pitchFamily="34" charset="0"/>
          <a:ea typeface="+mj-ea"/>
          <a:cs typeface="+mj-cs"/>
        </a:defRPr>
      </a:lvl1pPr>
    </p:titleStyle>
    <p:bodyStyle>
      <a:lvl1pPr marL="0" eaLnBrk="1" hangingPunct="1">
        <a:defRPr sz="2400">
          <a:latin typeface="Trade Gothic LT Std Light"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j9pdbe2N7JAhUEFj4KHXlKDFoQjRwIBw&amp;url=http://ahtrimble.com/2015/06/16/situational-awareness-summary/&amp;psig=AFQjCNG5eyU6rF1XIia7x-ShOoTSSuQaYw&amp;ust=1450297271476702"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j9pdbe2N7JAhUEFj4KHXlKDFoQjRwIBw&amp;url=http://ahtrimble.com/2015/06/16/situational-awareness-summary/&amp;psig=AFQjCNG5eyU6rF1XIia7x-ShOoTSSuQaYw&amp;ust=1450297271476702"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j6m9yj1d7JAhXBMj4KHdZWAWsQjRwIBw&amp;url=http://www.algomanplc.ca/&amp;psig=AFQjCNFQkQ7h5EsujqVQSGhZ9XQ2igHYMQ&amp;ust=145029637863548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ijkefJ1d7JAhVJWT4KHcBwCtsQjRwIBw&amp;url=http://www.mountainsafety.co.uk/Mountain-Safety-Hill-Walking-Safety-Quick-Summary.aspx&amp;psig=AFQjCNFVxCOA32HLMykRvYvIFYsrsZb-rA&amp;ust=145029646013115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a/url?sa=i&amp;rct=j&amp;q=&amp;esrc=s&amp;source=images&amp;cd=&amp;cad=rja&amp;uact=8&amp;ved=0ahUKEwjT1pqe1t7JAhXDPD4KHTgvDcMQjRwIBw&amp;url=http://socialconnections.info/submit-abstract/&amp;psig=AFQjCNG11HSD8qDA5S2Qj73n4yt0iEnvrA&amp;ust=145029661522232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www.google.ca/url?sa=i&amp;rct=j&amp;q=&amp;esrc=s&amp;source=images&amp;cd=&amp;cad=rja&amp;uact=8&amp;ved=0ahUKEwjlt6nt1t7JAhVIeT4KHaZnBwoQjRwIBw&amp;url=http://www.muli.biz/feat/Pr.Op./Project%20Review%20Cost%20-%20Processes&amp;psig=AFQjCNHE_sPbRFl1vXO48oCBbzsmNZ0F1A&amp;ust=1450296814573579"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846659"/>
          </a:xfrm>
        </p:spPr>
        <p:txBody>
          <a:bodyPr/>
          <a:lstStyle/>
          <a:p>
            <a:r>
              <a:rPr lang="en-CA" dirty="0" smtClean="0"/>
              <a:t>CIHR Project Scheme 2016</a:t>
            </a:r>
            <a:br>
              <a:rPr lang="en-CA" dirty="0" smtClean="0"/>
            </a:br>
            <a:r>
              <a:rPr lang="en-CA" dirty="0" smtClean="0"/>
              <a:t>1</a:t>
            </a:r>
            <a:r>
              <a:rPr lang="en-CA" baseline="30000" dirty="0" smtClean="0"/>
              <a:t>st</a:t>
            </a:r>
            <a:r>
              <a:rPr lang="en-CA" dirty="0" smtClean="0"/>
              <a:t> Live Pilot</a:t>
            </a:r>
            <a:br>
              <a:rPr lang="en-CA" dirty="0" smtClean="0"/>
            </a:br>
            <a:r>
              <a:rPr lang="en-CA" dirty="0" smtClean="0"/>
              <a:t>Workshop</a:t>
            </a:r>
            <a:endParaRPr lang="en-US" dirty="0"/>
          </a:p>
        </p:txBody>
      </p:sp>
      <p:sp>
        <p:nvSpPr>
          <p:cNvPr id="3" name="Subtitle 2"/>
          <p:cNvSpPr>
            <a:spLocks noGrp="1"/>
          </p:cNvSpPr>
          <p:nvPr>
            <p:ph type="subTitle" idx="4"/>
          </p:nvPr>
        </p:nvSpPr>
        <p:spPr>
          <a:xfrm>
            <a:off x="304800" y="2667000"/>
            <a:ext cx="8610600" cy="3048000"/>
          </a:xfrm>
        </p:spPr>
        <p:txBody>
          <a:bodyPr/>
          <a:lstStyle/>
          <a:p>
            <a:r>
              <a:rPr lang="en-CA" sz="3600" b="1" dirty="0" smtClean="0">
                <a:latin typeface="Trade Gothic LT Std Bold" pitchFamily="34" charset="0"/>
              </a:rPr>
              <a:t>Translating </a:t>
            </a:r>
            <a:r>
              <a:rPr lang="en-CA" sz="3600" b="1" dirty="0">
                <a:latin typeface="Trade Gothic LT Std Bold" pitchFamily="34" charset="0"/>
              </a:rPr>
              <a:t>the Open Operating Grant to a Project Scheme </a:t>
            </a:r>
            <a:r>
              <a:rPr lang="en-CA" sz="3600" b="1" dirty="0" smtClean="0">
                <a:latin typeface="Trade Gothic LT Std Bold" pitchFamily="34" charset="0"/>
              </a:rPr>
              <a:t>Grant</a:t>
            </a:r>
            <a:endParaRPr lang="en-US" sz="3600" dirty="0" smtClean="0">
              <a:latin typeface="Trade Gothic LT Std Bold" pitchFamily="34" charset="0"/>
            </a:endParaRPr>
          </a:p>
          <a:p>
            <a:endParaRPr lang="en-CA" sz="2800" dirty="0" smtClean="0"/>
          </a:p>
          <a:p>
            <a:r>
              <a:rPr lang="en-CA" sz="2800" b="1" dirty="0" smtClean="0"/>
              <a:t>Della Saunders, PhD  &amp; </a:t>
            </a:r>
            <a:r>
              <a:rPr lang="en-CA" sz="2800" b="1" dirty="0"/>
              <a:t>Sarah Carson</a:t>
            </a:r>
            <a:r>
              <a:rPr lang="en-US" sz="2800" b="1" dirty="0"/>
              <a:t>, </a:t>
            </a:r>
            <a:r>
              <a:rPr lang="en-US" sz="2800" b="1" dirty="0" smtClean="0"/>
              <a:t>PhD</a:t>
            </a:r>
          </a:p>
          <a:p>
            <a:r>
              <a:rPr lang="en-CA" sz="2800" b="1" dirty="0" smtClean="0"/>
              <a:t>Grant </a:t>
            </a:r>
            <a:r>
              <a:rPr lang="en-CA" sz="2800" b="1" dirty="0"/>
              <a:t>and Program </a:t>
            </a:r>
            <a:r>
              <a:rPr lang="en-CA" sz="2800" b="1" dirty="0" smtClean="0"/>
              <a:t>Development </a:t>
            </a:r>
            <a:endParaRPr lang="en-CA" sz="3200" b="1" dirty="0" smtClean="0"/>
          </a:p>
          <a:p>
            <a:r>
              <a:rPr lang="en-CA" sz="2800" b="1" dirty="0" smtClean="0"/>
              <a:t>Office </a:t>
            </a:r>
            <a:r>
              <a:rPr lang="en-CA" sz="2800" b="1" dirty="0"/>
              <a:t>of the Vice Dean Research and Innovation</a:t>
            </a:r>
            <a:endParaRPr lang="en-US" sz="2800" b="1" dirty="0"/>
          </a:p>
          <a:p>
            <a:endParaRPr lang="en-US" sz="2800" dirty="0"/>
          </a:p>
        </p:txBody>
      </p:sp>
    </p:spTree>
    <p:extLst>
      <p:ext uri="{BB962C8B-B14F-4D97-AF65-F5344CB8AC3E}">
        <p14:creationId xmlns:p14="http://schemas.microsoft.com/office/powerpoint/2010/main" val="2956660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457200"/>
            <a:ext cx="8254495" cy="615553"/>
          </a:xfrm>
        </p:spPr>
        <p:txBody>
          <a:bodyPr>
            <a:normAutofit/>
          </a:bodyPr>
          <a:lstStyle/>
          <a:p>
            <a:r>
              <a:rPr lang="en-CA" dirty="0" smtClean="0">
                <a:solidFill>
                  <a:srgbClr val="0C1C47"/>
                </a:solidFill>
              </a:rPr>
              <a:t>OOG vs. Project Scheme Proposals</a:t>
            </a:r>
            <a:endParaRPr lang="en-US" dirty="0">
              <a:solidFill>
                <a:srgbClr val="0C1C47"/>
              </a:solidFill>
            </a:endParaRPr>
          </a:p>
        </p:txBody>
      </p:sp>
      <p:sp>
        <p:nvSpPr>
          <p:cNvPr id="5" name="Content Placeholder 4"/>
          <p:cNvSpPr>
            <a:spLocks noGrp="1"/>
          </p:cNvSpPr>
          <p:nvPr>
            <p:ph sz="half" idx="2"/>
          </p:nvPr>
        </p:nvSpPr>
        <p:spPr>
          <a:xfrm>
            <a:off x="530352" y="1219200"/>
            <a:ext cx="3977640" cy="4370427"/>
          </a:xfrm>
        </p:spPr>
        <p:txBody>
          <a:bodyPr/>
          <a:lstStyle/>
          <a:p>
            <a:r>
              <a:rPr lang="en-CA" b="1" dirty="0" smtClean="0">
                <a:latin typeface="+mj-lt"/>
              </a:rPr>
              <a:t>OOG </a:t>
            </a:r>
            <a:r>
              <a:rPr lang="en-CA" sz="2200" i="1" dirty="0" smtClean="0">
                <a:latin typeface="+mj-lt"/>
              </a:rPr>
              <a:t>(11-13 pages)</a:t>
            </a:r>
            <a:r>
              <a:rPr lang="en-CA" b="1" dirty="0" smtClean="0">
                <a:latin typeface="+mj-lt"/>
              </a:rPr>
              <a:t/>
            </a:r>
            <a:br>
              <a:rPr lang="en-CA" b="1" dirty="0" smtClean="0">
                <a:latin typeface="+mj-lt"/>
              </a:rPr>
            </a:br>
            <a:r>
              <a:rPr lang="en-CA" sz="800" dirty="0" smtClean="0">
                <a:latin typeface="+mj-lt"/>
              </a:rPr>
              <a:t/>
            </a:r>
            <a:br>
              <a:rPr lang="en-CA" sz="800" dirty="0" smtClean="0">
                <a:latin typeface="+mj-lt"/>
              </a:rPr>
            </a:br>
            <a:r>
              <a:rPr lang="en-CA" sz="2200" dirty="0" smtClean="0">
                <a:latin typeface="+mj-lt"/>
              </a:rPr>
              <a:t>Introduction</a:t>
            </a:r>
            <a:r>
              <a:rPr lang="en-CA" sz="1800" dirty="0" smtClean="0">
                <a:latin typeface="+mj-lt"/>
              </a:rPr>
              <a:t/>
            </a:r>
            <a:br>
              <a:rPr lang="en-CA" sz="1800" dirty="0" smtClean="0">
                <a:latin typeface="+mj-lt"/>
              </a:rPr>
            </a:br>
            <a:r>
              <a:rPr lang="en-CA" sz="2000" dirty="0" smtClean="0">
                <a:latin typeface="+mj-lt"/>
              </a:rPr>
              <a:t>•Research Problem/Significance</a:t>
            </a:r>
            <a:br>
              <a:rPr lang="en-CA" sz="2000" dirty="0" smtClean="0">
                <a:latin typeface="+mj-lt"/>
              </a:rPr>
            </a:br>
            <a:r>
              <a:rPr lang="en-CA" sz="2000" dirty="0" smtClean="0">
                <a:latin typeface="+mj-lt"/>
              </a:rPr>
              <a:t>•Proposed Research</a:t>
            </a:r>
          </a:p>
          <a:p>
            <a:r>
              <a:rPr lang="en-CA" sz="2000" dirty="0" smtClean="0">
                <a:latin typeface="+mj-lt"/>
              </a:rPr>
              <a:t>•Rationale</a:t>
            </a:r>
            <a:br>
              <a:rPr lang="en-CA" sz="2000" dirty="0" smtClean="0">
                <a:latin typeface="+mj-lt"/>
              </a:rPr>
            </a:br>
            <a:r>
              <a:rPr lang="en-CA" sz="2000" dirty="0" smtClean="0">
                <a:latin typeface="+mj-lt"/>
              </a:rPr>
              <a:t>•Hypothesis</a:t>
            </a:r>
            <a:br>
              <a:rPr lang="en-CA" sz="2000" dirty="0" smtClean="0">
                <a:latin typeface="+mj-lt"/>
              </a:rPr>
            </a:br>
            <a:r>
              <a:rPr lang="en-CA" sz="2000" dirty="0" smtClean="0">
                <a:latin typeface="+mj-lt"/>
              </a:rPr>
              <a:t>•Overview of Aims</a:t>
            </a:r>
          </a:p>
          <a:p>
            <a:endParaRPr lang="en-CA" sz="800" dirty="0">
              <a:latin typeface="+mj-lt"/>
            </a:endParaRPr>
          </a:p>
          <a:p>
            <a:r>
              <a:rPr lang="en-CA" sz="2200" dirty="0" smtClean="0">
                <a:latin typeface="+mj-lt"/>
              </a:rPr>
              <a:t>Background</a:t>
            </a:r>
            <a:r>
              <a:rPr lang="en-CA" sz="1800" dirty="0" smtClean="0">
                <a:latin typeface="+mj-lt"/>
              </a:rPr>
              <a:t/>
            </a:r>
            <a:br>
              <a:rPr lang="en-CA" sz="1800" dirty="0" smtClean="0">
                <a:latin typeface="+mj-lt"/>
              </a:rPr>
            </a:br>
            <a:r>
              <a:rPr lang="en-CA" sz="2000" dirty="0" smtClean="0">
                <a:latin typeface="+mj-lt"/>
              </a:rPr>
              <a:t>•Scientific Background</a:t>
            </a:r>
            <a:br>
              <a:rPr lang="en-CA" sz="2000" dirty="0" smtClean="0">
                <a:latin typeface="+mj-lt"/>
              </a:rPr>
            </a:br>
            <a:r>
              <a:rPr lang="en-CA" sz="2000" dirty="0" smtClean="0">
                <a:latin typeface="+mj-lt"/>
              </a:rPr>
              <a:t>•Preliminary Work</a:t>
            </a:r>
          </a:p>
          <a:p>
            <a:endParaRPr lang="en-CA" sz="800" dirty="0">
              <a:latin typeface="+mj-lt"/>
            </a:endParaRPr>
          </a:p>
          <a:p>
            <a:r>
              <a:rPr lang="en-CA" sz="2200" dirty="0" smtClean="0">
                <a:latin typeface="+mj-lt"/>
              </a:rPr>
              <a:t>Methodology</a:t>
            </a:r>
          </a:p>
          <a:p>
            <a:endParaRPr lang="en-CA" sz="800" dirty="0">
              <a:latin typeface="+mj-lt"/>
            </a:endParaRPr>
          </a:p>
          <a:p>
            <a:r>
              <a:rPr lang="en-CA" sz="2200" dirty="0" smtClean="0">
                <a:latin typeface="+mj-lt"/>
              </a:rPr>
              <a:t>Conclusion</a:t>
            </a:r>
          </a:p>
        </p:txBody>
      </p:sp>
      <p:sp>
        <p:nvSpPr>
          <p:cNvPr id="6" name="Content Placeholder 5"/>
          <p:cNvSpPr>
            <a:spLocks noGrp="1"/>
          </p:cNvSpPr>
          <p:nvPr>
            <p:ph sz="half" idx="3"/>
          </p:nvPr>
        </p:nvSpPr>
        <p:spPr>
          <a:xfrm>
            <a:off x="4724400" y="1234857"/>
            <a:ext cx="4130040" cy="3724096"/>
          </a:xfrm>
        </p:spPr>
        <p:txBody>
          <a:bodyPr/>
          <a:lstStyle/>
          <a:p>
            <a:r>
              <a:rPr lang="en-CA" b="1" dirty="0" smtClean="0">
                <a:latin typeface="+mj-lt"/>
              </a:rPr>
              <a:t>Project Scheme </a:t>
            </a:r>
            <a:r>
              <a:rPr lang="en-CA" sz="2200" i="1" dirty="0" smtClean="0">
                <a:latin typeface="+mj-lt"/>
              </a:rPr>
              <a:t>(7 pages)</a:t>
            </a:r>
          </a:p>
          <a:p>
            <a:endParaRPr lang="en-CA" sz="800" b="1" dirty="0" smtClean="0">
              <a:latin typeface="+mj-lt"/>
            </a:endParaRPr>
          </a:p>
          <a:p>
            <a:r>
              <a:rPr lang="en-CA" sz="2200" dirty="0" smtClean="0">
                <a:latin typeface="+mj-lt"/>
              </a:rPr>
              <a:t>Quality of the Idea 	 </a:t>
            </a:r>
            <a:r>
              <a:rPr lang="en-CA" sz="2200" i="1" dirty="0" smtClean="0">
                <a:latin typeface="+mj-lt"/>
              </a:rPr>
              <a:t>(½ page)</a:t>
            </a:r>
          </a:p>
          <a:p>
            <a:endParaRPr lang="en-CA" sz="2600" dirty="0">
              <a:latin typeface="+mj-lt"/>
            </a:endParaRPr>
          </a:p>
          <a:p>
            <a:r>
              <a:rPr lang="en-CA" sz="2200" dirty="0" smtClean="0">
                <a:latin typeface="+mj-lt"/>
              </a:rPr>
              <a:t>Importance of the Idea   </a:t>
            </a:r>
            <a:r>
              <a:rPr lang="en-CA" sz="2200" i="1" dirty="0" smtClean="0">
                <a:latin typeface="+mj-lt"/>
              </a:rPr>
              <a:t>(1 page)</a:t>
            </a:r>
          </a:p>
          <a:p>
            <a:endParaRPr lang="en-CA" sz="2600" dirty="0">
              <a:latin typeface="+mj-lt"/>
            </a:endParaRPr>
          </a:p>
          <a:p>
            <a:r>
              <a:rPr lang="en-CA" sz="2200" dirty="0" smtClean="0">
                <a:latin typeface="+mj-lt"/>
              </a:rPr>
              <a:t>Approach                           </a:t>
            </a:r>
            <a:r>
              <a:rPr lang="en-CA" sz="2200" i="1" dirty="0" smtClean="0">
                <a:latin typeface="+mj-lt"/>
              </a:rPr>
              <a:t>(4 ½ pages)</a:t>
            </a:r>
          </a:p>
          <a:p>
            <a:endParaRPr lang="en-CA" sz="2600" dirty="0">
              <a:latin typeface="+mj-lt"/>
            </a:endParaRPr>
          </a:p>
          <a:p>
            <a:r>
              <a:rPr lang="en-CA" sz="2200" dirty="0" smtClean="0">
                <a:latin typeface="+mj-lt"/>
              </a:rPr>
              <a:t>Expertise, Experience &amp; Resources</a:t>
            </a:r>
            <a:br>
              <a:rPr lang="en-CA" sz="2200" dirty="0" smtClean="0">
                <a:latin typeface="+mj-lt"/>
              </a:rPr>
            </a:br>
            <a:r>
              <a:rPr lang="en-CA" sz="2200" dirty="0" smtClean="0">
                <a:latin typeface="+mj-lt"/>
              </a:rPr>
              <a:t>                                            </a:t>
            </a:r>
            <a:r>
              <a:rPr lang="en-CA" sz="2200" i="1" dirty="0" smtClean="0">
                <a:latin typeface="+mj-lt"/>
              </a:rPr>
              <a:t>(1 page)</a:t>
            </a:r>
            <a:r>
              <a:rPr lang="en-CA" sz="2200" dirty="0" smtClean="0">
                <a:latin typeface="+mj-lt"/>
              </a:rPr>
              <a:t/>
            </a:r>
            <a:br>
              <a:rPr lang="en-CA" sz="2200" dirty="0" smtClean="0">
                <a:latin typeface="+mj-lt"/>
              </a:rPr>
            </a:br>
            <a:r>
              <a:rPr lang="en-CA" sz="2200" dirty="0" smtClean="0">
                <a:latin typeface="+mj-lt"/>
              </a:rPr>
              <a:t> 		</a:t>
            </a:r>
            <a:endParaRPr lang="en-US" sz="2200" dirty="0">
              <a:latin typeface="+mj-lt"/>
            </a:endParaRPr>
          </a:p>
        </p:txBody>
      </p:sp>
      <p:sp>
        <p:nvSpPr>
          <p:cNvPr id="7" name="Right Brace 6"/>
          <p:cNvSpPr/>
          <p:nvPr/>
        </p:nvSpPr>
        <p:spPr>
          <a:xfrm>
            <a:off x="2743200" y="2441448"/>
            <a:ext cx="533400" cy="1063752"/>
          </a:xfrm>
          <a:prstGeom prst="rightBrace">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Arrow Connector 8"/>
          <p:cNvCxnSpPr/>
          <p:nvPr/>
        </p:nvCxnSpPr>
        <p:spPr>
          <a:xfrm flipV="1">
            <a:off x="3352800" y="1920240"/>
            <a:ext cx="1295400" cy="1053084"/>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000500" y="2286000"/>
            <a:ext cx="647700" cy="364998"/>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009900" y="2762446"/>
            <a:ext cx="1638300" cy="1422405"/>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009900" y="3416702"/>
            <a:ext cx="1638300" cy="1536298"/>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flipV="1">
            <a:off x="3009900" y="4111646"/>
            <a:ext cx="1638300" cy="384154"/>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94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609600"/>
          </a:xfrm>
        </p:spPr>
        <p:txBody>
          <a:bodyPr>
            <a:normAutofit/>
          </a:bodyPr>
          <a:lstStyle/>
          <a:p>
            <a:r>
              <a:rPr lang="en-CA" dirty="0">
                <a:solidFill>
                  <a:srgbClr val="0C1C47"/>
                </a:solidFill>
              </a:rPr>
              <a:t>Concept: Quality of the </a:t>
            </a:r>
            <a:r>
              <a:rPr lang="en-CA" dirty="0" smtClean="0">
                <a:solidFill>
                  <a:srgbClr val="0C1C47"/>
                </a:solidFill>
              </a:rPr>
              <a:t>Idea</a:t>
            </a:r>
            <a:endParaRPr lang="en-US" i="1" dirty="0">
              <a:solidFill>
                <a:srgbClr val="0C1C47"/>
              </a:solidFill>
            </a:endParaRPr>
          </a:p>
        </p:txBody>
      </p:sp>
      <p:sp>
        <p:nvSpPr>
          <p:cNvPr id="5" name="Text Placeholder 4"/>
          <p:cNvSpPr>
            <a:spLocks noGrp="1"/>
          </p:cNvSpPr>
          <p:nvPr>
            <p:ph type="body" idx="1"/>
          </p:nvPr>
        </p:nvSpPr>
        <p:spPr>
          <a:xfrm>
            <a:off x="530352" y="1280160"/>
            <a:ext cx="8534400" cy="4370427"/>
          </a:xfrm>
        </p:spPr>
        <p:txBody>
          <a:bodyPr/>
          <a:lstStyle/>
          <a:p>
            <a:r>
              <a:rPr lang="en-US" sz="2200" i="1" dirty="0" smtClean="0">
                <a:latin typeface="+mn-lt"/>
              </a:rPr>
              <a:t>25</a:t>
            </a:r>
            <a:r>
              <a:rPr lang="en-US" sz="2200" i="1" dirty="0">
                <a:latin typeface="+mn-lt"/>
              </a:rPr>
              <a:t>% of </a:t>
            </a:r>
            <a:r>
              <a:rPr lang="en-US" sz="2200" i="1" dirty="0" smtClean="0">
                <a:latin typeface="+mn-lt"/>
              </a:rPr>
              <a:t>assessment, </a:t>
            </a:r>
            <a:r>
              <a:rPr lang="en-US" sz="2200" i="1" dirty="0" smtClean="0">
                <a:solidFill>
                  <a:schemeClr val="tx1"/>
                </a:solidFill>
                <a:latin typeface="+mn-lt"/>
              </a:rPr>
              <a:t>1750 characters / ½ page</a:t>
            </a:r>
          </a:p>
          <a:p>
            <a:r>
              <a:rPr lang="en-US" sz="2200" b="1" i="1" dirty="0" smtClean="0">
                <a:solidFill>
                  <a:schemeClr val="tx1"/>
                </a:solidFill>
                <a:latin typeface="+mn-lt"/>
              </a:rPr>
              <a:t>The quality of your idea; the quality of what you are proposing.</a:t>
            </a:r>
          </a:p>
          <a:p>
            <a:pPr>
              <a:buSzPct val="75000"/>
            </a:pPr>
            <a:endParaRPr lang="en-CA" sz="800" dirty="0" smtClean="0">
              <a:latin typeface="+mn-lt"/>
            </a:endParaRPr>
          </a:p>
          <a:p>
            <a:pPr marL="342900" indent="-342900">
              <a:buSzPct val="75000"/>
              <a:buFont typeface="Wingdings" panose="05000000000000000000" pitchFamily="2" charset="2"/>
              <a:buChar char="q"/>
            </a:pPr>
            <a:r>
              <a:rPr lang="en-CA" dirty="0" smtClean="0">
                <a:latin typeface="+mn-lt"/>
              </a:rPr>
              <a:t>Is the project idea </a:t>
            </a:r>
            <a:r>
              <a:rPr lang="en-CA" b="1" dirty="0" smtClean="0">
                <a:latin typeface="+mn-lt"/>
              </a:rPr>
              <a:t>creative</a:t>
            </a:r>
            <a:r>
              <a:rPr lang="en-CA" dirty="0" smtClean="0">
                <a:latin typeface="+mn-lt"/>
              </a:rPr>
              <a:t>? Is it among the </a:t>
            </a:r>
            <a:r>
              <a:rPr lang="en-CA" b="1" dirty="0" smtClean="0">
                <a:latin typeface="+mn-lt"/>
              </a:rPr>
              <a:t>best formulated ideas </a:t>
            </a:r>
            <a:r>
              <a:rPr lang="en-CA" dirty="0" smtClean="0">
                <a:latin typeface="+mn-lt"/>
              </a:rPr>
              <a:t>in its field, stemming from</a:t>
            </a:r>
          </a:p>
          <a:p>
            <a:pPr marL="684213" indent="-342900" defTabSz="576263">
              <a:buFont typeface="Wingdings" pitchFamily="2" charset="2"/>
              <a:buChar char="Ø"/>
              <a:tabLst>
                <a:tab pos="627063" algn="l"/>
              </a:tabLst>
            </a:pPr>
            <a:r>
              <a:rPr lang="en-CA" dirty="0" smtClean="0">
                <a:latin typeface="+mn-lt"/>
              </a:rPr>
              <a:t>Novel, incremental, innovative and/or high risk lines of inquiry</a:t>
            </a:r>
          </a:p>
          <a:p>
            <a:pPr marL="684213" indent="-342900" defTabSz="576263">
              <a:buFont typeface="Wingdings" pitchFamily="2" charset="2"/>
              <a:buChar char="Ø"/>
              <a:tabLst>
                <a:tab pos="627063" algn="l"/>
              </a:tabLst>
            </a:pPr>
            <a:r>
              <a:rPr lang="en-CA" dirty="0" smtClean="0">
                <a:latin typeface="+mn-lt"/>
              </a:rPr>
              <a:t>New or newly adapted approaches or methodologies in research, knowledge translation</a:t>
            </a:r>
            <a:r>
              <a:rPr lang="en-CA" dirty="0">
                <a:latin typeface="+mn-lt"/>
              </a:rPr>
              <a:t> </a:t>
            </a:r>
            <a:r>
              <a:rPr lang="en-CA" dirty="0" smtClean="0">
                <a:latin typeface="+mn-lt"/>
              </a:rPr>
              <a:t>and/or commercialization</a:t>
            </a:r>
          </a:p>
          <a:p>
            <a:pPr marL="684213" indent="-342900" defTabSz="576263">
              <a:buFont typeface="Wingdings" pitchFamily="2" charset="2"/>
              <a:buChar char="Ø"/>
              <a:tabLst>
                <a:tab pos="627063" algn="l"/>
              </a:tabLst>
            </a:pPr>
            <a:r>
              <a:rPr lang="en-CA" dirty="0" smtClean="0">
                <a:latin typeface="+mn-lt"/>
              </a:rPr>
              <a:t>Opportunities to apply findings nationally/ internationally</a:t>
            </a:r>
          </a:p>
          <a:p>
            <a:pPr marL="341313" defTabSz="576263">
              <a:tabLst>
                <a:tab pos="627063" algn="l"/>
              </a:tabLst>
            </a:pPr>
            <a:endParaRPr lang="en-CA" sz="800" dirty="0" smtClean="0">
              <a:latin typeface="+mn-lt"/>
            </a:endParaRPr>
          </a:p>
          <a:p>
            <a:pPr marL="342900" indent="-342900">
              <a:buSzPct val="75000"/>
              <a:buFont typeface="Wingdings" panose="05000000000000000000" pitchFamily="2" charset="2"/>
              <a:buChar char="q"/>
            </a:pPr>
            <a:r>
              <a:rPr lang="en-CA" dirty="0" smtClean="0">
                <a:latin typeface="+mn-lt"/>
              </a:rPr>
              <a:t>Does the project have </a:t>
            </a:r>
            <a:r>
              <a:rPr lang="en-CA" b="1" dirty="0" smtClean="0">
                <a:latin typeface="+mn-lt"/>
              </a:rPr>
              <a:t>sound rationale</a:t>
            </a:r>
            <a:r>
              <a:rPr lang="en-CA" dirty="0" smtClean="0">
                <a:latin typeface="+mn-lt"/>
              </a:rPr>
              <a:t>?</a:t>
            </a:r>
          </a:p>
          <a:p>
            <a:pPr marL="684213" indent="-342900" defTabSz="576263">
              <a:buFont typeface="Wingdings" pitchFamily="2" charset="2"/>
              <a:buChar char="Ø"/>
            </a:pPr>
            <a:r>
              <a:rPr lang="en-CA" dirty="0">
                <a:latin typeface="+mn-lt"/>
              </a:rPr>
              <a:t>B</a:t>
            </a:r>
            <a:r>
              <a:rPr lang="en-CA" dirty="0" smtClean="0">
                <a:latin typeface="+mn-lt"/>
              </a:rPr>
              <a:t>ased on a logical integration of concepts</a:t>
            </a:r>
          </a:p>
          <a:p>
            <a:pPr marL="684213" indent="-342900" defTabSz="576263">
              <a:buFont typeface="Wingdings" pitchFamily="2" charset="2"/>
              <a:buChar char="Ø"/>
            </a:pPr>
            <a:r>
              <a:rPr lang="en-CA" dirty="0">
                <a:latin typeface="+mn-lt"/>
              </a:rPr>
              <a:t>E</a:t>
            </a:r>
            <a:r>
              <a:rPr lang="en-CA" dirty="0" smtClean="0">
                <a:latin typeface="+mn-lt"/>
              </a:rPr>
              <a:t>vidence-informed and valid</a:t>
            </a:r>
          </a:p>
          <a:p>
            <a:pPr marL="341313" defTabSz="576263"/>
            <a:endParaRPr lang="en-CA" sz="800" dirty="0" smtClean="0">
              <a:latin typeface="+mn-lt"/>
            </a:endParaRPr>
          </a:p>
        </p:txBody>
      </p:sp>
    </p:spTree>
    <p:extLst>
      <p:ext uri="{BB962C8B-B14F-4D97-AF65-F5344CB8AC3E}">
        <p14:creationId xmlns:p14="http://schemas.microsoft.com/office/powerpoint/2010/main" val="3185721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609600"/>
          </a:xfrm>
        </p:spPr>
        <p:txBody>
          <a:bodyPr>
            <a:normAutofit/>
          </a:bodyPr>
          <a:lstStyle/>
          <a:p>
            <a:r>
              <a:rPr lang="en-CA" dirty="0">
                <a:solidFill>
                  <a:srgbClr val="0C1C47"/>
                </a:solidFill>
              </a:rPr>
              <a:t>Concept: Quality of the </a:t>
            </a:r>
            <a:r>
              <a:rPr lang="en-CA" dirty="0" smtClean="0">
                <a:solidFill>
                  <a:srgbClr val="0C1C47"/>
                </a:solidFill>
              </a:rPr>
              <a:t>Idea, </a:t>
            </a:r>
            <a:r>
              <a:rPr lang="en-CA" i="1" dirty="0" smtClean="0">
                <a:solidFill>
                  <a:srgbClr val="0C1C47"/>
                </a:solidFill>
              </a:rPr>
              <a:t>cont’d</a:t>
            </a:r>
            <a:endParaRPr lang="en-US" i="1" dirty="0">
              <a:solidFill>
                <a:srgbClr val="0C1C47"/>
              </a:solidFill>
            </a:endParaRPr>
          </a:p>
        </p:txBody>
      </p:sp>
      <p:sp>
        <p:nvSpPr>
          <p:cNvPr id="5" name="Text Placeholder 4"/>
          <p:cNvSpPr>
            <a:spLocks noGrp="1"/>
          </p:cNvSpPr>
          <p:nvPr>
            <p:ph type="body" idx="1"/>
          </p:nvPr>
        </p:nvSpPr>
        <p:spPr>
          <a:xfrm>
            <a:off x="530352" y="1371601"/>
            <a:ext cx="8534400" cy="4924425"/>
          </a:xfrm>
        </p:spPr>
        <p:txBody>
          <a:bodyPr/>
          <a:lstStyle/>
          <a:p>
            <a:pPr marL="342900" indent="-342900">
              <a:buSzPct val="75000"/>
              <a:buFont typeface="Wingdings" panose="05000000000000000000" pitchFamily="2" charset="2"/>
              <a:buChar char="q"/>
            </a:pPr>
            <a:r>
              <a:rPr lang="en-CA" dirty="0" smtClean="0">
                <a:latin typeface="+mn-lt"/>
              </a:rPr>
              <a:t>Clearly define your </a:t>
            </a:r>
            <a:r>
              <a:rPr lang="en-CA" b="1" dirty="0" smtClean="0">
                <a:latin typeface="+mn-lt"/>
              </a:rPr>
              <a:t>overall goals and objectives</a:t>
            </a:r>
            <a:endParaRPr lang="en-CA" dirty="0" smtClean="0">
              <a:latin typeface="+mn-lt"/>
            </a:endParaRPr>
          </a:p>
          <a:p>
            <a:pPr marL="684213" indent="-342900" defTabSz="576263">
              <a:buFont typeface="Wingdings" pitchFamily="2" charset="2"/>
              <a:buChar char="Ø"/>
            </a:pPr>
            <a:r>
              <a:rPr lang="en-CA" b="1" i="1" dirty="0" smtClean="0">
                <a:latin typeface="+mn-lt"/>
              </a:rPr>
              <a:t>Goals:</a:t>
            </a:r>
            <a:r>
              <a:rPr lang="en-CA" b="1" dirty="0" smtClean="0">
                <a:latin typeface="+mn-lt"/>
              </a:rPr>
              <a:t> </a:t>
            </a:r>
            <a:r>
              <a:rPr lang="en-CA" dirty="0">
                <a:latin typeface="+mn-lt"/>
              </a:rPr>
              <a:t>S</a:t>
            </a:r>
            <a:r>
              <a:rPr lang="en-CA" dirty="0" smtClean="0">
                <a:latin typeface="+mn-lt"/>
              </a:rPr>
              <a:t>tate t</a:t>
            </a:r>
            <a:r>
              <a:rPr lang="en-CA" sz="2400" dirty="0" smtClean="0">
                <a:latin typeface="+mn-lt"/>
              </a:rPr>
              <a:t>he purpose of your project and what you expect to achieve</a:t>
            </a:r>
          </a:p>
          <a:p>
            <a:pPr marL="914400" indent="-223838" defTabSz="576263">
              <a:buFont typeface="Arial" pitchFamily="34" charset="0"/>
              <a:buChar char="•"/>
            </a:pPr>
            <a:r>
              <a:rPr lang="en-CA" dirty="0" smtClean="0">
                <a:latin typeface="+mn-lt"/>
              </a:rPr>
              <a:t>State your hypothesis and briefly provide your rationale</a:t>
            </a:r>
            <a:endParaRPr lang="en-CA" sz="2400" dirty="0" smtClean="0">
              <a:latin typeface="+mn-lt"/>
            </a:endParaRPr>
          </a:p>
          <a:p>
            <a:pPr marL="682625" defTabSz="576263"/>
            <a:endParaRPr lang="en-CA" sz="800" dirty="0" smtClean="0">
              <a:latin typeface="+mn-lt"/>
            </a:endParaRPr>
          </a:p>
          <a:p>
            <a:pPr marL="684213" indent="-342900" defTabSz="576263">
              <a:buFont typeface="Wingdings" pitchFamily="2" charset="2"/>
              <a:buChar char="Ø"/>
            </a:pPr>
            <a:r>
              <a:rPr lang="en-CA" b="1" i="1" dirty="0" smtClean="0">
                <a:latin typeface="+mn-lt"/>
              </a:rPr>
              <a:t>Objectives (Aims):</a:t>
            </a:r>
            <a:r>
              <a:rPr lang="en-CA" dirty="0" smtClean="0">
                <a:latin typeface="+mn-lt"/>
              </a:rPr>
              <a:t> State the proposed lines of inquiry and/or activities required to meet the goal </a:t>
            </a:r>
          </a:p>
          <a:p>
            <a:pPr marL="909638" lvl="1" indent="-227013" defTabSz="392113">
              <a:buFont typeface="Arial" pitchFamily="34" charset="0"/>
              <a:buChar char="•"/>
            </a:pPr>
            <a:r>
              <a:rPr lang="en-CA" sz="2400" dirty="0" smtClean="0"/>
              <a:t>Identify </a:t>
            </a:r>
            <a:r>
              <a:rPr lang="en-CA" sz="2400" b="1" i="1" dirty="0" smtClean="0">
                <a:latin typeface="+mn-lt"/>
              </a:rPr>
              <a:t>outputs/anticipated results</a:t>
            </a:r>
            <a:r>
              <a:rPr lang="en-CA" sz="2400" dirty="0">
                <a:latin typeface="+mn-lt"/>
              </a:rPr>
              <a:t> </a:t>
            </a:r>
            <a:r>
              <a:rPr lang="en-CA" sz="2400" dirty="0" smtClean="0">
                <a:latin typeface="+mn-lt"/>
              </a:rPr>
              <a:t>and align </a:t>
            </a:r>
            <a:r>
              <a:rPr lang="en-CA" sz="2400" dirty="0" smtClean="0"/>
              <a:t>them t</a:t>
            </a:r>
            <a:r>
              <a:rPr lang="en-CA" sz="2400" dirty="0" smtClean="0">
                <a:latin typeface="+mn-lt"/>
              </a:rPr>
              <a:t>o the objectives</a:t>
            </a:r>
          </a:p>
          <a:p>
            <a:pPr marL="909638" lvl="1" indent="-227013" defTabSz="392113">
              <a:buFont typeface="Arial" pitchFamily="34" charset="0"/>
              <a:buChar char="•"/>
            </a:pPr>
            <a:r>
              <a:rPr lang="en-CA" sz="2400" dirty="0" smtClean="0"/>
              <a:t>Keep in mind how outputs will advance health-related knowledge, health research, healthcare, health systems, </a:t>
            </a:r>
            <a:br>
              <a:rPr lang="en-CA" sz="2400" dirty="0" smtClean="0"/>
            </a:br>
            <a:r>
              <a:rPr lang="en-CA" sz="2400" dirty="0" smtClean="0"/>
              <a:t>and/or health outcomes</a:t>
            </a:r>
            <a:endParaRPr lang="en-CA" sz="2400" dirty="0" smtClean="0">
              <a:latin typeface="+mn-lt"/>
            </a:endParaRPr>
          </a:p>
          <a:p>
            <a:pPr marL="684213" indent="-342900" defTabSz="576263">
              <a:buFont typeface="Wingdings" pitchFamily="2" charset="2"/>
              <a:buChar char="Ø"/>
            </a:pPr>
            <a:endParaRPr lang="en-CA" dirty="0">
              <a:latin typeface="+mn-lt"/>
            </a:endParaRPr>
          </a:p>
          <a:p>
            <a:pPr marL="341313" defTabSz="576263"/>
            <a:endParaRPr lang="en-CA" dirty="0" smtClean="0">
              <a:latin typeface="+mn-lt"/>
            </a:endParaRPr>
          </a:p>
        </p:txBody>
      </p:sp>
    </p:spTree>
    <p:extLst>
      <p:ext uri="{BB962C8B-B14F-4D97-AF65-F5344CB8AC3E}">
        <p14:creationId xmlns:p14="http://schemas.microsoft.com/office/powerpoint/2010/main" val="3690500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C1C47"/>
                </a:solidFill>
              </a:rPr>
              <a:t>Concept: Importance of the Idea</a:t>
            </a:r>
            <a:endParaRPr lang="en-US" dirty="0">
              <a:solidFill>
                <a:srgbClr val="0C1C47"/>
              </a:solidFill>
            </a:endParaRPr>
          </a:p>
        </p:txBody>
      </p:sp>
      <p:sp>
        <p:nvSpPr>
          <p:cNvPr id="5" name="Text Placeholder 4"/>
          <p:cNvSpPr>
            <a:spLocks noGrp="1"/>
          </p:cNvSpPr>
          <p:nvPr>
            <p:ph type="body" idx="1"/>
          </p:nvPr>
        </p:nvSpPr>
        <p:spPr>
          <a:xfrm>
            <a:off x="530352" y="1280160"/>
            <a:ext cx="8077200" cy="3216265"/>
          </a:xfrm>
        </p:spPr>
        <p:txBody>
          <a:bodyPr/>
          <a:lstStyle/>
          <a:p>
            <a:r>
              <a:rPr lang="en-US" sz="2200" i="1" dirty="0" smtClean="0">
                <a:latin typeface="+mn-lt"/>
              </a:rPr>
              <a:t>25</a:t>
            </a:r>
            <a:r>
              <a:rPr lang="en-US" sz="2200" i="1" dirty="0">
                <a:latin typeface="+mn-lt"/>
              </a:rPr>
              <a:t>% of </a:t>
            </a:r>
            <a:r>
              <a:rPr lang="en-US" sz="2200" i="1" dirty="0" smtClean="0">
                <a:latin typeface="+mn-lt"/>
              </a:rPr>
              <a:t>assessment, 3500 characters </a:t>
            </a:r>
            <a:r>
              <a:rPr lang="en-US" sz="2200" i="1" dirty="0">
                <a:latin typeface="+mn-lt"/>
              </a:rPr>
              <a:t>/ </a:t>
            </a:r>
            <a:r>
              <a:rPr lang="en-US" sz="2200" i="1" dirty="0" smtClean="0">
                <a:latin typeface="+mn-lt"/>
              </a:rPr>
              <a:t>1 page</a:t>
            </a:r>
            <a:endParaRPr lang="en-US" sz="2200" dirty="0">
              <a:latin typeface="+mn-lt"/>
            </a:endParaRPr>
          </a:p>
          <a:p>
            <a:pPr>
              <a:spcAft>
                <a:spcPts val="1800"/>
              </a:spcAft>
            </a:pPr>
            <a:r>
              <a:rPr lang="en-US" sz="2200" b="1" i="1" dirty="0">
                <a:latin typeface="+mn-lt"/>
              </a:rPr>
              <a:t>The </a:t>
            </a:r>
            <a:r>
              <a:rPr lang="en-US" sz="2200" b="1" i="1" dirty="0" smtClean="0">
                <a:latin typeface="+mn-lt"/>
              </a:rPr>
              <a:t>importance, significance, potential impact of your research; </a:t>
            </a:r>
            <a:br>
              <a:rPr lang="en-US" sz="2200" b="1" i="1" dirty="0" smtClean="0">
                <a:latin typeface="+mn-lt"/>
              </a:rPr>
            </a:br>
            <a:r>
              <a:rPr lang="en-US" sz="2200" b="1" i="1" dirty="0" smtClean="0">
                <a:latin typeface="+mn-lt"/>
              </a:rPr>
              <a:t>the value of your anticipated contributions.</a:t>
            </a:r>
            <a:endParaRPr lang="en-US" sz="2200" dirty="0">
              <a:latin typeface="+mn-lt"/>
            </a:endParaRPr>
          </a:p>
          <a:p>
            <a:pPr marL="341313" defTabSz="576263">
              <a:tabLst>
                <a:tab pos="627063" algn="l"/>
              </a:tabLst>
            </a:pPr>
            <a:endParaRPr lang="en-CA" sz="800" dirty="0"/>
          </a:p>
          <a:p>
            <a:pPr marL="342900" indent="-342900">
              <a:buSzPct val="75000"/>
              <a:buFont typeface="Wingdings" panose="05000000000000000000" pitchFamily="2" charset="2"/>
              <a:buChar char="q"/>
            </a:pPr>
            <a:r>
              <a:rPr lang="en-US" dirty="0" smtClean="0">
                <a:latin typeface="+mn-lt"/>
              </a:rPr>
              <a:t>What is the</a:t>
            </a:r>
            <a:r>
              <a:rPr lang="en-US" b="1" dirty="0" smtClean="0">
                <a:latin typeface="+mn-lt"/>
              </a:rPr>
              <a:t> problem </a:t>
            </a:r>
            <a:r>
              <a:rPr lang="en-US" dirty="0" smtClean="0">
                <a:latin typeface="+mn-lt"/>
              </a:rPr>
              <a:t>or the </a:t>
            </a:r>
            <a:r>
              <a:rPr lang="en-US" b="1" dirty="0" smtClean="0">
                <a:latin typeface="+mn-lt"/>
              </a:rPr>
              <a:t>gap in knowledge </a:t>
            </a:r>
            <a:r>
              <a:rPr lang="en-US" dirty="0" smtClean="0">
                <a:latin typeface="+mn-lt"/>
              </a:rPr>
              <a:t>that will be addressed?</a:t>
            </a:r>
          </a:p>
          <a:p>
            <a:pPr marL="684213" indent="-342900">
              <a:buFont typeface="Wingdings" pitchFamily="2" charset="2"/>
              <a:buChar char="Ø"/>
            </a:pPr>
            <a:r>
              <a:rPr lang="en-US" dirty="0" smtClean="0">
                <a:latin typeface="+mn-lt"/>
              </a:rPr>
              <a:t>Why does the problem/gap need to be resolved?</a:t>
            </a:r>
          </a:p>
          <a:p>
            <a:pPr marL="684213" indent="-342900">
              <a:buFont typeface="Wingdings" pitchFamily="2" charset="2"/>
              <a:buChar char="Ø"/>
            </a:pPr>
            <a:r>
              <a:rPr lang="en-US" dirty="0" smtClean="0">
                <a:latin typeface="+mn-lt"/>
              </a:rPr>
              <a:t>How will your </a:t>
            </a:r>
            <a:r>
              <a:rPr lang="en-US" dirty="0">
                <a:latin typeface="+mn-lt"/>
              </a:rPr>
              <a:t>anticipated </a:t>
            </a:r>
            <a:r>
              <a:rPr lang="en-US" b="1" dirty="0">
                <a:latin typeface="+mn-lt"/>
              </a:rPr>
              <a:t>outputs and </a:t>
            </a:r>
            <a:r>
              <a:rPr lang="en-US" b="1" dirty="0" smtClean="0">
                <a:latin typeface="+mn-lt"/>
              </a:rPr>
              <a:t>outcomes </a:t>
            </a:r>
            <a:r>
              <a:rPr lang="en-US" dirty="0" smtClean="0">
                <a:latin typeface="+mn-lt"/>
              </a:rPr>
              <a:t>substantively </a:t>
            </a:r>
            <a:r>
              <a:rPr lang="en-US" dirty="0">
                <a:latin typeface="+mn-lt"/>
              </a:rPr>
              <a:t>address the </a:t>
            </a:r>
            <a:r>
              <a:rPr lang="en-US" dirty="0" smtClean="0">
                <a:latin typeface="+mn-lt"/>
              </a:rPr>
              <a:t>problem?</a:t>
            </a:r>
          </a:p>
        </p:txBody>
      </p:sp>
    </p:spTree>
    <p:extLst>
      <p:ext uri="{BB962C8B-B14F-4D97-AF65-F5344CB8AC3E}">
        <p14:creationId xmlns:p14="http://schemas.microsoft.com/office/powerpoint/2010/main" val="3365998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610600" cy="609600"/>
          </a:xfrm>
        </p:spPr>
        <p:txBody>
          <a:bodyPr>
            <a:normAutofit fontScale="90000"/>
          </a:bodyPr>
          <a:lstStyle/>
          <a:p>
            <a:r>
              <a:rPr lang="en-CA" sz="4400" dirty="0">
                <a:solidFill>
                  <a:srgbClr val="0C1C47"/>
                </a:solidFill>
              </a:rPr>
              <a:t>Concept: Importance of the </a:t>
            </a:r>
            <a:r>
              <a:rPr lang="en-CA" sz="4400" dirty="0" smtClean="0">
                <a:solidFill>
                  <a:srgbClr val="0C1C47"/>
                </a:solidFill>
              </a:rPr>
              <a:t>Idea</a:t>
            </a:r>
            <a:r>
              <a:rPr lang="en-CA" sz="3600" dirty="0" smtClean="0">
                <a:solidFill>
                  <a:srgbClr val="0C1C47"/>
                </a:solidFill>
              </a:rPr>
              <a:t>, </a:t>
            </a:r>
            <a:r>
              <a:rPr lang="en-CA" sz="3600" i="1" dirty="0" smtClean="0">
                <a:solidFill>
                  <a:srgbClr val="0C1C47"/>
                </a:solidFill>
              </a:rPr>
              <a:t>cont’d</a:t>
            </a:r>
            <a:endParaRPr lang="en-US" sz="3600" i="1" dirty="0">
              <a:solidFill>
                <a:srgbClr val="0C1C47"/>
              </a:solidFill>
            </a:endParaRPr>
          </a:p>
        </p:txBody>
      </p:sp>
      <p:pic>
        <p:nvPicPr>
          <p:cNvPr id="4" name="Picture 3" descr="doctor.jpg"/>
          <p:cNvPicPr>
            <a:picLocks noChangeAspect="1"/>
          </p:cNvPicPr>
          <p:nvPr/>
        </p:nvPicPr>
        <p:blipFill>
          <a:blip r:embed="rId3" cstate="print"/>
          <a:srcRect l="18421" r="23684" b="5263"/>
          <a:stretch>
            <a:fillRect/>
          </a:stretch>
        </p:blipFill>
        <p:spPr>
          <a:xfrm flipH="1">
            <a:off x="7661290" y="3429000"/>
            <a:ext cx="1061720" cy="1737360"/>
          </a:xfrm>
          <a:prstGeom prst="rect">
            <a:avLst/>
          </a:prstGeom>
        </p:spPr>
      </p:pic>
      <p:sp>
        <p:nvSpPr>
          <p:cNvPr id="5" name="Text Placeholder 4"/>
          <p:cNvSpPr>
            <a:spLocks noGrp="1"/>
          </p:cNvSpPr>
          <p:nvPr>
            <p:ph type="body" idx="1"/>
          </p:nvPr>
        </p:nvSpPr>
        <p:spPr>
          <a:xfrm>
            <a:off x="530352" y="1371600"/>
            <a:ext cx="7894016" cy="4431983"/>
          </a:xfrm>
        </p:spPr>
        <p:txBody>
          <a:bodyPr/>
          <a:lstStyle/>
          <a:p>
            <a:pPr marL="342900" indent="-342900">
              <a:buSzPct val="70000"/>
              <a:buFont typeface="Wingdings" panose="05000000000000000000" pitchFamily="2" charset="2"/>
              <a:buChar char="q"/>
            </a:pPr>
            <a:r>
              <a:rPr lang="en-US" dirty="0" smtClean="0">
                <a:latin typeface="+mn-lt"/>
              </a:rPr>
              <a:t>Identify the problem, question, need or gap</a:t>
            </a:r>
          </a:p>
          <a:p>
            <a:pPr marL="342900" indent="-342900">
              <a:buSzPct val="70000"/>
              <a:buFont typeface="Wingdings" panose="05000000000000000000" pitchFamily="2" charset="2"/>
              <a:buChar char="q"/>
            </a:pPr>
            <a:endParaRPr lang="en-US" sz="800" dirty="0" smtClean="0">
              <a:latin typeface="+mn-lt"/>
            </a:endParaRPr>
          </a:p>
          <a:p>
            <a:pPr marL="342900" indent="-342900">
              <a:buSzPct val="70000"/>
              <a:buFont typeface="Wingdings" panose="05000000000000000000" pitchFamily="2" charset="2"/>
              <a:buChar char="q"/>
            </a:pPr>
            <a:r>
              <a:rPr lang="en-US" dirty="0" smtClean="0">
                <a:latin typeface="+mn-lt"/>
              </a:rPr>
              <a:t>Convey </a:t>
            </a:r>
            <a:r>
              <a:rPr lang="en-US" dirty="0">
                <a:latin typeface="+mn-lt"/>
              </a:rPr>
              <a:t>some </a:t>
            </a:r>
            <a:r>
              <a:rPr lang="en-US" b="1" dirty="0">
                <a:latin typeface="+mn-lt"/>
              </a:rPr>
              <a:t>background and context </a:t>
            </a:r>
            <a:r>
              <a:rPr lang="en-US" dirty="0" smtClean="0">
                <a:latin typeface="+mn-lt"/>
              </a:rPr>
              <a:t>focused on the specific problem</a:t>
            </a:r>
          </a:p>
          <a:p>
            <a:pPr marL="342900" indent="-342900">
              <a:buSzPct val="70000"/>
              <a:buFont typeface="Wingdings" panose="05000000000000000000" pitchFamily="2" charset="2"/>
              <a:buChar char="q"/>
            </a:pPr>
            <a:endParaRPr lang="en-US" sz="800" dirty="0">
              <a:latin typeface="+mn-lt"/>
            </a:endParaRPr>
          </a:p>
          <a:p>
            <a:pPr marL="342900" indent="-342900">
              <a:buSzPct val="70000"/>
              <a:buFont typeface="Wingdings" panose="05000000000000000000" pitchFamily="2" charset="2"/>
              <a:buChar char="q"/>
            </a:pPr>
            <a:r>
              <a:rPr lang="en-US" dirty="0" smtClean="0">
                <a:latin typeface="+mn-lt"/>
              </a:rPr>
              <a:t>Explain how your anticipated </a:t>
            </a:r>
            <a:r>
              <a:rPr lang="en-US" b="1" dirty="0" smtClean="0">
                <a:latin typeface="+mn-lt"/>
              </a:rPr>
              <a:t>project contributions </a:t>
            </a:r>
            <a:r>
              <a:rPr lang="en-US" dirty="0" smtClean="0">
                <a:latin typeface="+mn-lt"/>
              </a:rPr>
              <a:t>will advance health-related knowledge, healthcare, health systems and/or health outcomes</a:t>
            </a:r>
          </a:p>
          <a:p>
            <a:pPr marL="342900" indent="-342900">
              <a:buSzPct val="70000"/>
              <a:buFont typeface="Wingdings" panose="05000000000000000000" pitchFamily="2" charset="2"/>
              <a:buChar char="q"/>
            </a:pPr>
            <a:endParaRPr lang="en-US" sz="800" dirty="0" smtClean="0"/>
          </a:p>
          <a:p>
            <a:pPr marL="342900" indent="-342900">
              <a:buSzPct val="70000"/>
              <a:buFont typeface="Wingdings" panose="05000000000000000000" pitchFamily="2" charset="2"/>
              <a:buChar char="q"/>
            </a:pPr>
            <a:r>
              <a:rPr lang="en-US" dirty="0" smtClean="0">
                <a:latin typeface="+mn-lt"/>
              </a:rPr>
              <a:t>Ensure your contributions are</a:t>
            </a:r>
          </a:p>
          <a:p>
            <a:pPr marL="682625" indent="-341313" defTabSz="576263">
              <a:buFont typeface="Wingdings" pitchFamily="2" charset="2"/>
              <a:buChar char="Ø"/>
            </a:pPr>
            <a:r>
              <a:rPr lang="en-US" b="1" dirty="0" smtClean="0">
                <a:latin typeface="+mn-lt"/>
              </a:rPr>
              <a:t>Substantive and relevant </a:t>
            </a:r>
          </a:p>
          <a:p>
            <a:pPr marL="682625" indent="-341313" defTabSz="576263">
              <a:buFont typeface="Wingdings" pitchFamily="2" charset="2"/>
              <a:buChar char="Ø"/>
            </a:pPr>
            <a:r>
              <a:rPr lang="en-US" b="1" dirty="0" smtClean="0">
                <a:latin typeface="+mn-lt"/>
              </a:rPr>
              <a:t>Realistic</a:t>
            </a:r>
            <a:r>
              <a:rPr lang="en-US" dirty="0" smtClean="0">
                <a:latin typeface="+mn-lt"/>
              </a:rPr>
              <a:t> and directly stem from project outputs,               </a:t>
            </a:r>
            <a:r>
              <a:rPr lang="en-US" u="sng" dirty="0" smtClean="0">
                <a:latin typeface="+mn-lt"/>
              </a:rPr>
              <a:t>as opposed to marginally related</a:t>
            </a:r>
          </a:p>
          <a:p>
            <a:pPr marL="682625" indent="-341313" defTabSz="576263">
              <a:buFont typeface="Wingdings" pitchFamily="2" charset="2"/>
              <a:buChar char="Ø"/>
            </a:pPr>
            <a:endParaRPr lang="en-US" dirty="0" smtClean="0">
              <a:latin typeface="+mn-lt"/>
            </a:endParaRPr>
          </a:p>
        </p:txBody>
      </p:sp>
    </p:spTree>
    <p:extLst>
      <p:ext uri="{BB962C8B-B14F-4D97-AF65-F5344CB8AC3E}">
        <p14:creationId xmlns:p14="http://schemas.microsoft.com/office/powerpoint/2010/main" val="1554231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01001" cy="609600"/>
          </a:xfrm>
        </p:spPr>
        <p:txBody>
          <a:bodyPr/>
          <a:lstStyle/>
          <a:p>
            <a:r>
              <a:rPr lang="en-CA" dirty="0" smtClean="0">
                <a:solidFill>
                  <a:srgbClr val="0C1C47"/>
                </a:solidFill>
              </a:rPr>
              <a:t>Feasibility: Approach</a:t>
            </a:r>
            <a:endParaRPr lang="en-US" i="1" dirty="0">
              <a:solidFill>
                <a:srgbClr val="0C1C47"/>
              </a:solidFill>
            </a:endParaRPr>
          </a:p>
        </p:txBody>
      </p:sp>
      <p:sp>
        <p:nvSpPr>
          <p:cNvPr id="5" name="Text Placeholder 4"/>
          <p:cNvSpPr>
            <a:spLocks noGrp="1"/>
          </p:cNvSpPr>
          <p:nvPr>
            <p:ph type="body" idx="1"/>
          </p:nvPr>
        </p:nvSpPr>
        <p:spPr>
          <a:xfrm>
            <a:off x="530352" y="1280160"/>
            <a:ext cx="8458200" cy="4585871"/>
          </a:xfrm>
        </p:spPr>
        <p:txBody>
          <a:bodyPr/>
          <a:lstStyle/>
          <a:p>
            <a:r>
              <a:rPr lang="en-US" sz="2200" i="1" dirty="0" smtClean="0">
                <a:latin typeface="+mn-lt"/>
              </a:rPr>
              <a:t>25</a:t>
            </a:r>
            <a:r>
              <a:rPr lang="en-US" sz="2200" i="1" dirty="0">
                <a:latin typeface="+mn-lt"/>
              </a:rPr>
              <a:t>% of </a:t>
            </a:r>
            <a:r>
              <a:rPr lang="en-US" sz="2200" i="1" dirty="0" smtClean="0">
                <a:latin typeface="+mn-lt"/>
              </a:rPr>
              <a:t>assessment, </a:t>
            </a:r>
            <a:r>
              <a:rPr lang="en-US" sz="2200" i="1" dirty="0">
                <a:latin typeface="+mn-lt"/>
              </a:rPr>
              <a:t>15,750 characters </a:t>
            </a:r>
            <a:r>
              <a:rPr lang="en-US" sz="2200" i="1" dirty="0" smtClean="0">
                <a:latin typeface="+mn-lt"/>
              </a:rPr>
              <a:t>/ </a:t>
            </a:r>
            <a:r>
              <a:rPr lang="en-US" sz="2200" i="1" dirty="0">
                <a:latin typeface="+mn-lt"/>
              </a:rPr>
              <a:t>4 ½ pages</a:t>
            </a:r>
            <a:endParaRPr lang="en-US" sz="2200" dirty="0">
              <a:latin typeface="+mn-lt"/>
            </a:endParaRPr>
          </a:p>
          <a:p>
            <a:r>
              <a:rPr lang="en-US" sz="2200" b="1" i="1" dirty="0">
                <a:latin typeface="+mn-lt"/>
              </a:rPr>
              <a:t>The quality of your research project design and plan; how and when </a:t>
            </a:r>
            <a:r>
              <a:rPr lang="en-US" sz="2200" b="1" i="1" dirty="0" smtClean="0">
                <a:latin typeface="+mn-lt"/>
              </a:rPr>
              <a:t/>
            </a:r>
            <a:br>
              <a:rPr lang="en-US" sz="2200" b="1" i="1" dirty="0" smtClean="0">
                <a:latin typeface="+mn-lt"/>
              </a:rPr>
            </a:br>
            <a:r>
              <a:rPr lang="en-US" sz="2200" b="1" i="1" dirty="0" smtClean="0">
                <a:latin typeface="+mn-lt"/>
              </a:rPr>
              <a:t>the </a:t>
            </a:r>
            <a:r>
              <a:rPr lang="en-US" sz="2200" b="1" i="1" dirty="0">
                <a:latin typeface="+mn-lt"/>
              </a:rPr>
              <a:t>project will be completed</a:t>
            </a:r>
            <a:r>
              <a:rPr lang="en-US" sz="2200" b="1" i="1" dirty="0" smtClean="0">
                <a:latin typeface="+mn-lt"/>
              </a:rPr>
              <a:t>.</a:t>
            </a:r>
          </a:p>
          <a:p>
            <a:endParaRPr lang="en-US" sz="800" dirty="0">
              <a:latin typeface="+mn-lt"/>
            </a:endParaRPr>
          </a:p>
          <a:p>
            <a:pPr marL="342900" indent="-342900">
              <a:buSzPct val="70000"/>
              <a:buFont typeface="Wingdings" panose="05000000000000000000" pitchFamily="2" charset="2"/>
              <a:buChar char="q"/>
            </a:pPr>
            <a:r>
              <a:rPr lang="en-US" dirty="0" smtClean="0">
                <a:latin typeface="+mn-lt"/>
              </a:rPr>
              <a:t>Are your </a:t>
            </a:r>
            <a:r>
              <a:rPr lang="en-US" b="1" dirty="0" smtClean="0">
                <a:latin typeface="+mn-lt"/>
              </a:rPr>
              <a:t>methods and approaches </a:t>
            </a:r>
            <a:r>
              <a:rPr lang="en-US" dirty="0" smtClean="0">
                <a:latin typeface="+mn-lt"/>
              </a:rPr>
              <a:t>appropriate to deliver the proposed outputs and achieve the contributions? </a:t>
            </a:r>
          </a:p>
          <a:p>
            <a:pPr marL="395288" defTabSz="576263">
              <a:buFont typeface="Wingdings" pitchFamily="2" charset="2"/>
              <a:buChar char="Ø"/>
            </a:pPr>
            <a:r>
              <a:rPr lang="en-US" dirty="0" smtClean="0">
                <a:latin typeface="+mn-lt"/>
              </a:rPr>
              <a:t> Well-defined and justified approach</a:t>
            </a:r>
          </a:p>
          <a:p>
            <a:pPr marL="736600" indent="-341313" defTabSz="576263">
              <a:buFont typeface="Wingdings" pitchFamily="2" charset="2"/>
              <a:buChar char="Ø"/>
            </a:pPr>
            <a:r>
              <a:rPr lang="en-US" dirty="0" smtClean="0">
                <a:latin typeface="+mn-lt"/>
              </a:rPr>
              <a:t>Addressing potential opportunities that may be proactively sought and planned for — but also may arise unexpectedly</a:t>
            </a:r>
          </a:p>
          <a:p>
            <a:pPr marL="736600" indent="-341313" defTabSz="576263">
              <a:buFont typeface="Wingdings" pitchFamily="2" charset="2"/>
              <a:buChar char="Ø"/>
            </a:pPr>
            <a:endParaRPr lang="en-US" sz="800" dirty="0" smtClean="0">
              <a:latin typeface="+mn-lt"/>
            </a:endParaRPr>
          </a:p>
          <a:p>
            <a:pPr marL="342900" indent="-342900">
              <a:buSzPct val="70000"/>
              <a:buFont typeface="Wingdings" panose="05000000000000000000" pitchFamily="2" charset="2"/>
              <a:buChar char="q"/>
            </a:pPr>
            <a:r>
              <a:rPr lang="en-US" dirty="0">
                <a:latin typeface="+mn-lt"/>
              </a:rPr>
              <a:t>What are </a:t>
            </a:r>
            <a:r>
              <a:rPr lang="en-US" b="1" dirty="0">
                <a:latin typeface="+mn-lt"/>
              </a:rPr>
              <a:t>potential challenges </a:t>
            </a:r>
            <a:r>
              <a:rPr lang="en-US" dirty="0">
                <a:latin typeface="+mn-lt"/>
              </a:rPr>
              <a:t>and mitigation strategies?</a:t>
            </a:r>
          </a:p>
          <a:p>
            <a:pPr marL="684213" indent="-342900">
              <a:buFont typeface="Wingdings" pitchFamily="2" charset="2"/>
              <a:buChar char="Ø"/>
              <a:tabLst>
                <a:tab pos="576263" algn="l"/>
              </a:tabLst>
            </a:pPr>
            <a:r>
              <a:rPr lang="en-US" dirty="0">
                <a:latin typeface="+mn-lt"/>
              </a:rPr>
              <a:t>C</a:t>
            </a:r>
            <a:r>
              <a:rPr lang="en-US" dirty="0" smtClean="0">
                <a:latin typeface="+mn-lt"/>
              </a:rPr>
              <a:t>ritical </a:t>
            </a:r>
            <a:r>
              <a:rPr lang="en-US" dirty="0">
                <a:latin typeface="+mn-lt"/>
              </a:rPr>
              <a:t>scientific, technical or organizational challenges</a:t>
            </a:r>
          </a:p>
          <a:p>
            <a:pPr marL="684213" indent="-342900">
              <a:buFont typeface="Wingdings" pitchFamily="2" charset="2"/>
              <a:buChar char="Ø"/>
              <a:tabLst>
                <a:tab pos="576263" algn="l"/>
              </a:tabLst>
            </a:pPr>
            <a:r>
              <a:rPr lang="en-US" dirty="0">
                <a:latin typeface="+mn-lt"/>
              </a:rPr>
              <a:t>R</a:t>
            </a:r>
            <a:r>
              <a:rPr lang="en-US" dirty="0" smtClean="0">
                <a:latin typeface="+mn-lt"/>
              </a:rPr>
              <a:t>ealistic responses </a:t>
            </a:r>
            <a:r>
              <a:rPr lang="en-US" dirty="0">
                <a:latin typeface="+mn-lt"/>
              </a:rPr>
              <a:t>to tackle those challenges</a:t>
            </a:r>
          </a:p>
          <a:p>
            <a:pPr marL="342900" indent="-342900">
              <a:buSzPct val="70000"/>
              <a:buFont typeface="Wingdings" panose="05000000000000000000" pitchFamily="2" charset="2"/>
              <a:buChar char="q"/>
            </a:pPr>
            <a:endParaRPr lang="en-US" dirty="0">
              <a:latin typeface="+mn-lt"/>
            </a:endParaRPr>
          </a:p>
        </p:txBody>
      </p:sp>
    </p:spTree>
    <p:extLst>
      <p:ext uri="{BB962C8B-B14F-4D97-AF65-F5344CB8AC3E}">
        <p14:creationId xmlns:p14="http://schemas.microsoft.com/office/powerpoint/2010/main" val="1730221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C1C47"/>
                </a:solidFill>
              </a:rPr>
              <a:t>Feasibility: Approach, </a:t>
            </a:r>
            <a:r>
              <a:rPr lang="en-CA" i="1" dirty="0" smtClean="0">
                <a:solidFill>
                  <a:srgbClr val="0C1C47"/>
                </a:solidFill>
              </a:rPr>
              <a:t>cont’d</a:t>
            </a:r>
            <a:endParaRPr lang="en-US" i="1" dirty="0">
              <a:solidFill>
                <a:srgbClr val="0C1C47"/>
              </a:solidFill>
            </a:endParaRPr>
          </a:p>
        </p:txBody>
      </p:sp>
      <p:sp>
        <p:nvSpPr>
          <p:cNvPr id="4" name="Text Placeholder 4"/>
          <p:cNvSpPr txBox="1">
            <a:spLocks/>
          </p:cNvSpPr>
          <p:nvPr/>
        </p:nvSpPr>
        <p:spPr>
          <a:xfrm>
            <a:off x="530352" y="1371600"/>
            <a:ext cx="8077200" cy="3693319"/>
          </a:xfrm>
          <a:prstGeom prst="rect">
            <a:avLst/>
          </a:prstGeom>
        </p:spPr>
        <p:txBody>
          <a:bodyPr wrap="square" lIns="0" tIns="0" rIns="0" bIns="0">
            <a:spAutoFit/>
          </a:bodyPr>
          <a:lstStyle>
            <a:lvl1pPr marL="0" eaLnBrk="1" hangingPunct="1">
              <a:defRPr sz="2400">
                <a:latin typeface="Trade Gothic LT Std Light"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341313" defTabSz="576263">
              <a:tabLst>
                <a:tab pos="627063" algn="l"/>
              </a:tabLst>
            </a:pPr>
            <a:endParaRPr lang="en-CA" sz="800" dirty="0"/>
          </a:p>
          <a:p>
            <a:pPr marL="342900" indent="-342900">
              <a:buSzPct val="75000"/>
              <a:buFont typeface="Wingdings" panose="05000000000000000000" pitchFamily="2" charset="2"/>
              <a:buChar char="q"/>
            </a:pPr>
            <a:r>
              <a:rPr lang="en-US" dirty="0" smtClean="0">
                <a:latin typeface="+mn-lt"/>
              </a:rPr>
              <a:t>Describe your project design in detail, including</a:t>
            </a:r>
          </a:p>
          <a:p>
            <a:pPr marL="684213" indent="-342900">
              <a:buFont typeface="Wingdings" pitchFamily="2" charset="2"/>
              <a:buChar char="Ø"/>
            </a:pPr>
            <a:r>
              <a:rPr lang="en-US" b="1" dirty="0" smtClean="0">
                <a:latin typeface="+mn-lt"/>
              </a:rPr>
              <a:t>Methodology</a:t>
            </a:r>
          </a:p>
          <a:p>
            <a:pPr marL="1031875" indent="-341313">
              <a:buFont typeface="Arial" pitchFamily="34" charset="0"/>
              <a:buChar char="•"/>
            </a:pPr>
            <a:r>
              <a:rPr lang="en-US" dirty="0" smtClean="0">
                <a:latin typeface="+mn-lt"/>
              </a:rPr>
              <a:t>Describe your methods to achieve each objective (aim)</a:t>
            </a:r>
          </a:p>
          <a:p>
            <a:pPr marL="1031875" indent="-341313">
              <a:buFont typeface="Arial" pitchFamily="34" charset="0"/>
              <a:buChar char="•"/>
            </a:pPr>
            <a:endParaRPr lang="en-US" sz="800" dirty="0" smtClean="0"/>
          </a:p>
          <a:p>
            <a:pPr marL="342900" lvl="1" indent="-342900">
              <a:buSzPct val="75000"/>
              <a:buFont typeface="Wingdings" pitchFamily="2" charset="2"/>
              <a:buChar char="q"/>
            </a:pPr>
            <a:r>
              <a:rPr lang="en-US" sz="2400" dirty="0" smtClean="0">
                <a:latin typeface="+mn-lt"/>
              </a:rPr>
              <a:t>Address feasibility of objectives by outlini</a:t>
            </a:r>
            <a:r>
              <a:rPr lang="en-US" sz="2400" dirty="0" smtClean="0"/>
              <a:t>ng:</a:t>
            </a:r>
            <a:endParaRPr lang="en-US" sz="2400" dirty="0" smtClean="0">
              <a:latin typeface="+mn-lt"/>
            </a:endParaRPr>
          </a:p>
          <a:p>
            <a:pPr marL="684213" indent="-342900">
              <a:buFont typeface="Wingdings" pitchFamily="2" charset="2"/>
              <a:buChar char="Ø"/>
            </a:pPr>
            <a:r>
              <a:rPr lang="en-US" b="1" dirty="0" smtClean="0">
                <a:latin typeface="+mn-lt"/>
              </a:rPr>
              <a:t>Timelines </a:t>
            </a:r>
            <a:r>
              <a:rPr lang="en-US" b="1" dirty="0">
                <a:latin typeface="+mn-lt"/>
              </a:rPr>
              <a:t>and key milestones </a:t>
            </a:r>
            <a:r>
              <a:rPr lang="en-US" dirty="0">
                <a:latin typeface="+mn-lt"/>
              </a:rPr>
              <a:t>for completing the </a:t>
            </a:r>
            <a:r>
              <a:rPr lang="en-US" dirty="0" smtClean="0">
                <a:latin typeface="+mn-lt"/>
              </a:rPr>
              <a:t>project</a:t>
            </a:r>
          </a:p>
          <a:p>
            <a:pPr marL="1035050" indent="-342900">
              <a:buFont typeface="Arial" pitchFamily="34" charset="0"/>
              <a:buChar char="•"/>
            </a:pPr>
            <a:r>
              <a:rPr lang="en-US" dirty="0" smtClean="0">
                <a:latin typeface="+mn-lt"/>
              </a:rPr>
              <a:t>Ensure milestones and deliverables are realistic</a:t>
            </a:r>
          </a:p>
          <a:p>
            <a:pPr marL="1035050" indent="-342900">
              <a:buFont typeface="Arial" pitchFamily="34" charset="0"/>
              <a:buChar char="•"/>
            </a:pPr>
            <a:r>
              <a:rPr lang="en-US" dirty="0" smtClean="0">
                <a:latin typeface="+mn-lt"/>
              </a:rPr>
              <a:t>Explain how </a:t>
            </a:r>
            <a:r>
              <a:rPr lang="en-US" dirty="0">
                <a:latin typeface="+mn-lt"/>
              </a:rPr>
              <a:t>you will measure progress and </a:t>
            </a:r>
            <a:r>
              <a:rPr lang="en-US" dirty="0" smtClean="0">
                <a:latin typeface="+mn-lt"/>
              </a:rPr>
              <a:t>success</a:t>
            </a:r>
          </a:p>
          <a:p>
            <a:pPr marL="692150"/>
            <a:endParaRPr lang="en-US" sz="800" dirty="0">
              <a:latin typeface="+mn-lt"/>
            </a:endParaRPr>
          </a:p>
          <a:p>
            <a:pPr marL="684213" indent="-342900">
              <a:buFont typeface="Wingdings" pitchFamily="2" charset="2"/>
              <a:buChar char="Ø"/>
            </a:pPr>
            <a:r>
              <a:rPr lang="en-US" b="1" dirty="0" smtClean="0">
                <a:latin typeface="+mn-lt"/>
              </a:rPr>
              <a:t>Strategies to mitigate potential challenges</a:t>
            </a:r>
            <a:endParaRPr lang="en-US" dirty="0" smtClean="0">
              <a:latin typeface="+mn-lt"/>
            </a:endParaRPr>
          </a:p>
          <a:p>
            <a:pPr marL="684213" indent="-342900">
              <a:buFont typeface="Wingdings" pitchFamily="2" charset="2"/>
              <a:buChar char="Ø"/>
            </a:pPr>
            <a:endParaRPr lang="en-US" dirty="0" smtClean="0">
              <a:latin typeface="+mn-lt"/>
            </a:endParaRPr>
          </a:p>
        </p:txBody>
      </p:sp>
    </p:spTree>
    <p:extLst>
      <p:ext uri="{BB962C8B-B14F-4D97-AF65-F5344CB8AC3E}">
        <p14:creationId xmlns:p14="http://schemas.microsoft.com/office/powerpoint/2010/main" val="4172565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57200"/>
            <a:ext cx="8915400" cy="762000"/>
          </a:xfrm>
        </p:spPr>
        <p:txBody>
          <a:bodyPr anchor="t">
            <a:normAutofit/>
          </a:bodyPr>
          <a:lstStyle/>
          <a:p>
            <a:pPr algn="l"/>
            <a:r>
              <a:rPr lang="en-CA" dirty="0">
                <a:solidFill>
                  <a:srgbClr val="0C1C47"/>
                </a:solidFill>
              </a:rPr>
              <a:t>Feasibility: </a:t>
            </a:r>
            <a:r>
              <a:rPr lang="en-CA" sz="3000" dirty="0">
                <a:solidFill>
                  <a:srgbClr val="0C1C47"/>
                </a:solidFill>
              </a:rPr>
              <a:t>Expertise, Experience &amp; Resources</a:t>
            </a:r>
            <a:endParaRPr lang="en-US" sz="3000" i="1" dirty="0">
              <a:solidFill>
                <a:srgbClr val="0C1C47"/>
              </a:solidFill>
            </a:endParaRPr>
          </a:p>
        </p:txBody>
      </p:sp>
      <p:sp>
        <p:nvSpPr>
          <p:cNvPr id="4" name="Text Placeholder 4"/>
          <p:cNvSpPr txBox="1">
            <a:spLocks/>
          </p:cNvSpPr>
          <p:nvPr/>
        </p:nvSpPr>
        <p:spPr>
          <a:xfrm>
            <a:off x="533400" y="1280160"/>
            <a:ext cx="8137478" cy="4124206"/>
          </a:xfrm>
          <a:prstGeom prst="rect">
            <a:avLst/>
          </a:prstGeom>
        </p:spPr>
        <p:txBody>
          <a:bodyPr wrap="square" lIns="0" tIns="0" rIns="0" bIns="0">
            <a:spAutoFit/>
          </a:bodyPr>
          <a:lstStyle>
            <a:lvl1pPr marL="0" eaLnBrk="1" hangingPunct="1">
              <a:defRPr sz="2400">
                <a:latin typeface="Trade Gothic LT Std Light"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r>
              <a:rPr lang="en-US" sz="2200" i="1" dirty="0">
                <a:latin typeface="+mn-lt"/>
              </a:rPr>
              <a:t>25% of assessment, 3500 </a:t>
            </a:r>
            <a:r>
              <a:rPr lang="en-US" sz="2200" i="1" dirty="0" smtClean="0">
                <a:latin typeface="+mn-lt"/>
              </a:rPr>
              <a:t>characters / 1 </a:t>
            </a:r>
            <a:r>
              <a:rPr lang="en-US" sz="2200" i="1" dirty="0">
                <a:latin typeface="+mn-lt"/>
              </a:rPr>
              <a:t>page</a:t>
            </a:r>
            <a:endParaRPr lang="en-US" sz="2200" dirty="0">
              <a:latin typeface="+mn-lt"/>
            </a:endParaRPr>
          </a:p>
          <a:p>
            <a:r>
              <a:rPr lang="en-US" sz="2200" b="1" i="1" dirty="0">
                <a:latin typeface="+mn-lt"/>
              </a:rPr>
              <a:t>Strength of the applicant team and their </a:t>
            </a:r>
            <a:r>
              <a:rPr lang="en-US" sz="2200" b="1" i="1" dirty="0" smtClean="0">
                <a:latin typeface="+mn-lt"/>
              </a:rPr>
              <a:t>institutions.</a:t>
            </a:r>
            <a:endParaRPr lang="en-US" sz="2200" dirty="0">
              <a:latin typeface="+mn-lt"/>
            </a:endParaRPr>
          </a:p>
          <a:p>
            <a:pPr>
              <a:buSzPct val="70000"/>
            </a:pPr>
            <a:endParaRPr lang="en-US" sz="800" dirty="0" smtClean="0">
              <a:latin typeface="+mn-lt"/>
            </a:endParaRPr>
          </a:p>
          <a:p>
            <a:pPr marL="342900" indent="-342900">
              <a:buSzPct val="70000"/>
              <a:buFont typeface="Wingdings" panose="05000000000000000000" pitchFamily="2" charset="2"/>
              <a:buChar char="q"/>
            </a:pPr>
            <a:r>
              <a:rPr lang="en-US" dirty="0" smtClean="0">
                <a:latin typeface="+mn-lt"/>
              </a:rPr>
              <a:t>Does your team have the </a:t>
            </a:r>
            <a:r>
              <a:rPr lang="en-US" b="1" dirty="0" smtClean="0">
                <a:latin typeface="+mn-lt"/>
              </a:rPr>
              <a:t>strength to collectively deliver </a:t>
            </a:r>
            <a:r>
              <a:rPr lang="en-US" dirty="0" smtClean="0">
                <a:latin typeface="+mn-lt"/>
              </a:rPr>
              <a:t>on your objectives?</a:t>
            </a:r>
          </a:p>
          <a:p>
            <a:pPr>
              <a:buSzPct val="70000"/>
            </a:pPr>
            <a:endParaRPr lang="en-US" sz="800" dirty="0" smtClean="0">
              <a:latin typeface="+mn-lt"/>
            </a:endParaRPr>
          </a:p>
          <a:p>
            <a:pPr marL="342900" indent="-342900">
              <a:buSzPct val="70000"/>
              <a:buFont typeface="Wingdings" panose="05000000000000000000" pitchFamily="2" charset="2"/>
              <a:buChar char="q"/>
            </a:pPr>
            <a:r>
              <a:rPr lang="en-US" dirty="0" smtClean="0">
                <a:latin typeface="+mn-lt"/>
              </a:rPr>
              <a:t>Do you </a:t>
            </a:r>
            <a:r>
              <a:rPr lang="en-US" dirty="0">
                <a:latin typeface="+mn-lt"/>
              </a:rPr>
              <a:t>bring together the expertise and </a:t>
            </a:r>
            <a:r>
              <a:rPr lang="en-US" dirty="0" smtClean="0">
                <a:latin typeface="+mn-lt"/>
              </a:rPr>
              <a:t>experience necessary </a:t>
            </a:r>
            <a:r>
              <a:rPr lang="en-US" b="1" dirty="0">
                <a:latin typeface="+mn-lt"/>
              </a:rPr>
              <a:t>to lead and deliver </a:t>
            </a:r>
            <a:r>
              <a:rPr lang="en-US" dirty="0">
                <a:latin typeface="+mn-lt"/>
              </a:rPr>
              <a:t>the proposed </a:t>
            </a:r>
            <a:r>
              <a:rPr lang="en-US" dirty="0" smtClean="0">
                <a:latin typeface="+mn-lt"/>
              </a:rPr>
              <a:t>outputs?</a:t>
            </a:r>
          </a:p>
          <a:p>
            <a:pPr>
              <a:buSzPct val="70000"/>
            </a:pPr>
            <a:endParaRPr lang="en-US" sz="800" dirty="0">
              <a:latin typeface="+mn-lt"/>
            </a:endParaRPr>
          </a:p>
          <a:p>
            <a:pPr marL="342900" indent="-342900">
              <a:buSzPct val="70000"/>
              <a:buFont typeface="Wingdings" panose="05000000000000000000" pitchFamily="2" charset="2"/>
              <a:buChar char="q"/>
            </a:pPr>
            <a:r>
              <a:rPr lang="en-US" dirty="0">
                <a:latin typeface="+mn-lt"/>
              </a:rPr>
              <a:t>Is there an appropriate level of </a:t>
            </a:r>
            <a:r>
              <a:rPr lang="en-US" b="1" dirty="0">
                <a:latin typeface="+mn-lt"/>
              </a:rPr>
              <a:t>engagement </a:t>
            </a:r>
            <a:r>
              <a:rPr lang="en-US" b="1" dirty="0" smtClean="0">
                <a:latin typeface="+mn-lt"/>
              </a:rPr>
              <a:t>and/or time commitment </a:t>
            </a:r>
            <a:r>
              <a:rPr lang="en-US" dirty="0">
                <a:latin typeface="+mn-lt"/>
              </a:rPr>
              <a:t>from the </a:t>
            </a:r>
            <a:r>
              <a:rPr lang="en-US" dirty="0" smtClean="0">
                <a:latin typeface="+mn-lt"/>
              </a:rPr>
              <a:t>team members?</a:t>
            </a:r>
          </a:p>
          <a:p>
            <a:pPr>
              <a:buSzPct val="70000"/>
            </a:pPr>
            <a:endParaRPr lang="en-US" sz="800" dirty="0">
              <a:latin typeface="+mn-lt"/>
            </a:endParaRPr>
          </a:p>
          <a:p>
            <a:pPr marL="342900" indent="-342900">
              <a:buSzPct val="70000"/>
              <a:buFont typeface="Wingdings" panose="05000000000000000000" pitchFamily="2" charset="2"/>
              <a:buChar char="q"/>
            </a:pPr>
            <a:r>
              <a:rPr lang="en-US" dirty="0">
                <a:latin typeface="+mn-lt"/>
              </a:rPr>
              <a:t>Is the </a:t>
            </a:r>
            <a:r>
              <a:rPr lang="en-US" b="1" dirty="0">
                <a:latin typeface="+mn-lt"/>
              </a:rPr>
              <a:t>institutional/organizational environment </a:t>
            </a:r>
            <a:r>
              <a:rPr lang="en-US" dirty="0">
                <a:latin typeface="+mn-lt"/>
              </a:rPr>
              <a:t>appropriate to enable the conduct and success of the </a:t>
            </a:r>
            <a:r>
              <a:rPr lang="en-US" dirty="0" smtClean="0">
                <a:latin typeface="+mn-lt"/>
              </a:rPr>
              <a:t>project?</a:t>
            </a:r>
          </a:p>
        </p:txBody>
      </p:sp>
      <p:pic>
        <p:nvPicPr>
          <p:cNvPr id="5" name="Picture 4" descr="team work 3d character stock photo.jpg"/>
          <p:cNvPicPr>
            <a:picLocks noChangeAspect="1"/>
          </p:cNvPicPr>
          <p:nvPr/>
        </p:nvPicPr>
        <p:blipFill>
          <a:blip r:embed="rId3" cstate="print"/>
          <a:stretch>
            <a:fillRect/>
          </a:stretch>
        </p:blipFill>
        <p:spPr>
          <a:xfrm>
            <a:off x="6994478" y="1066800"/>
            <a:ext cx="1676400" cy="944023"/>
          </a:xfrm>
          <a:prstGeom prst="rect">
            <a:avLst/>
          </a:prstGeom>
        </p:spPr>
      </p:pic>
    </p:spTree>
    <p:extLst>
      <p:ext uri="{BB962C8B-B14F-4D97-AF65-F5344CB8AC3E}">
        <p14:creationId xmlns:p14="http://schemas.microsoft.com/office/powerpoint/2010/main" val="3385845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57200"/>
            <a:ext cx="8382000" cy="609600"/>
          </a:xfrm>
        </p:spPr>
        <p:txBody>
          <a:bodyPr>
            <a:normAutofit fontScale="90000"/>
          </a:bodyPr>
          <a:lstStyle/>
          <a:p>
            <a:r>
              <a:rPr lang="en-CA" sz="4400" dirty="0" smtClean="0">
                <a:solidFill>
                  <a:srgbClr val="0C1C47"/>
                </a:solidFill>
              </a:rPr>
              <a:t>Feasibility:</a:t>
            </a:r>
            <a:r>
              <a:rPr lang="en-CA" sz="4400" dirty="0">
                <a:solidFill>
                  <a:srgbClr val="0C1C47"/>
                </a:solidFill>
              </a:rPr>
              <a:t> </a:t>
            </a:r>
            <a:r>
              <a:rPr lang="en-CA" sz="3300" dirty="0" smtClean="0">
                <a:solidFill>
                  <a:srgbClr val="0C1C47"/>
                </a:solidFill>
              </a:rPr>
              <a:t>Expertise, Experience &amp; Resources</a:t>
            </a:r>
            <a:endParaRPr lang="en-US" sz="2200" dirty="0">
              <a:solidFill>
                <a:srgbClr val="0C1C47"/>
              </a:solidFill>
            </a:endParaRPr>
          </a:p>
        </p:txBody>
      </p:sp>
      <p:sp>
        <p:nvSpPr>
          <p:cNvPr id="4" name="Text Placeholder 4"/>
          <p:cNvSpPr txBox="1">
            <a:spLocks/>
          </p:cNvSpPr>
          <p:nvPr/>
        </p:nvSpPr>
        <p:spPr>
          <a:xfrm>
            <a:off x="533400" y="1295400"/>
            <a:ext cx="8305800" cy="4431983"/>
          </a:xfrm>
          <a:prstGeom prst="rect">
            <a:avLst/>
          </a:prstGeom>
        </p:spPr>
        <p:txBody>
          <a:bodyPr wrap="square" lIns="0" tIns="0" rIns="0" bIns="0">
            <a:spAutoFit/>
          </a:bodyPr>
          <a:lstStyle>
            <a:lvl1pPr marL="0" eaLnBrk="1" hangingPunct="1">
              <a:defRPr sz="2400">
                <a:latin typeface="Trade Gothic LT Std Light"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342900" indent="-342900">
              <a:buSzPct val="75000"/>
              <a:buFont typeface="Wingdings" panose="05000000000000000000" pitchFamily="2" charset="2"/>
              <a:buChar char="q"/>
            </a:pPr>
            <a:r>
              <a:rPr lang="en-US" dirty="0" smtClean="0">
                <a:latin typeface="+mn-lt"/>
              </a:rPr>
              <a:t>Show </a:t>
            </a:r>
            <a:r>
              <a:rPr lang="en-US" dirty="0">
                <a:latin typeface="+mn-lt"/>
              </a:rPr>
              <a:t>that your project is </a:t>
            </a:r>
            <a:r>
              <a:rPr lang="en-US" i="1" u="sng" dirty="0">
                <a:latin typeface="+mn-lt"/>
              </a:rPr>
              <a:t>poised for success</a:t>
            </a:r>
            <a:r>
              <a:rPr lang="en-US" i="1" dirty="0">
                <a:latin typeface="+mn-lt"/>
              </a:rPr>
              <a:t> </a:t>
            </a:r>
            <a:r>
              <a:rPr lang="en-US" dirty="0">
                <a:latin typeface="+mn-lt"/>
              </a:rPr>
              <a:t>by outlining:</a:t>
            </a:r>
          </a:p>
          <a:p>
            <a:pPr marL="684213" indent="-342900">
              <a:buFont typeface="Wingdings" pitchFamily="2" charset="2"/>
              <a:buChar char="Ø"/>
            </a:pPr>
            <a:r>
              <a:rPr lang="en-US" dirty="0" smtClean="0">
                <a:latin typeface="+mn-lt"/>
              </a:rPr>
              <a:t>The </a:t>
            </a:r>
            <a:r>
              <a:rPr lang="en-US" b="1" dirty="0" smtClean="0">
                <a:latin typeface="+mn-lt"/>
              </a:rPr>
              <a:t>expertise</a:t>
            </a:r>
            <a:r>
              <a:rPr lang="en-US" b="1" dirty="0">
                <a:latin typeface="+mn-lt"/>
              </a:rPr>
              <a:t>, experience and strength </a:t>
            </a:r>
            <a:r>
              <a:rPr lang="en-US" dirty="0">
                <a:latin typeface="+mn-lt"/>
              </a:rPr>
              <a:t>of your </a:t>
            </a:r>
            <a:r>
              <a:rPr lang="en-US" dirty="0" smtClean="0">
                <a:latin typeface="+mn-lt"/>
              </a:rPr>
              <a:t>team </a:t>
            </a:r>
            <a:r>
              <a:rPr lang="en-US" dirty="0">
                <a:latin typeface="+mn-lt"/>
              </a:rPr>
              <a:t>and its appropriateness to deliver on </a:t>
            </a:r>
            <a:r>
              <a:rPr lang="en-US" dirty="0" smtClean="0">
                <a:latin typeface="+mn-lt"/>
              </a:rPr>
              <a:t>your objectives </a:t>
            </a:r>
          </a:p>
          <a:p>
            <a:pPr marL="1023938" indent="-287338">
              <a:buSzPct val="100000"/>
              <a:buFont typeface="Arial" pitchFamily="34" charset="0"/>
              <a:buChar char="•"/>
            </a:pPr>
            <a:r>
              <a:rPr lang="en-US" dirty="0" smtClean="0">
                <a:latin typeface="+mn-lt"/>
              </a:rPr>
              <a:t>Describe the roles and responsibilities of each team member as they link to project objectives</a:t>
            </a:r>
          </a:p>
          <a:p>
            <a:pPr marL="684213" indent="-342900">
              <a:buFont typeface="Wingdings" pitchFamily="2" charset="2"/>
              <a:buChar char="Ø"/>
            </a:pPr>
            <a:r>
              <a:rPr lang="en-US" dirty="0" smtClean="0">
                <a:latin typeface="+mn-lt"/>
              </a:rPr>
              <a:t>Appropriateness of team members’ </a:t>
            </a:r>
            <a:r>
              <a:rPr lang="en-US" b="1" dirty="0">
                <a:latin typeface="+mn-lt"/>
              </a:rPr>
              <a:t>environments</a:t>
            </a:r>
            <a:r>
              <a:rPr lang="en-US" dirty="0">
                <a:latin typeface="+mn-lt"/>
              </a:rPr>
              <a:t> </a:t>
            </a:r>
            <a:r>
              <a:rPr lang="en-US" dirty="0" smtClean="0">
                <a:latin typeface="+mn-lt"/>
              </a:rPr>
              <a:t>to successfully conduct</a:t>
            </a:r>
            <a:r>
              <a:rPr lang="en-US" dirty="0">
                <a:latin typeface="+mn-lt"/>
              </a:rPr>
              <a:t> </a:t>
            </a:r>
            <a:r>
              <a:rPr lang="en-US" dirty="0" smtClean="0">
                <a:latin typeface="+mn-lt"/>
              </a:rPr>
              <a:t>and complete </a:t>
            </a:r>
            <a:r>
              <a:rPr lang="en-US" dirty="0">
                <a:latin typeface="+mn-lt"/>
              </a:rPr>
              <a:t>the </a:t>
            </a:r>
            <a:r>
              <a:rPr lang="en-US" dirty="0" smtClean="0">
                <a:latin typeface="+mn-lt"/>
              </a:rPr>
              <a:t>project</a:t>
            </a:r>
          </a:p>
          <a:p>
            <a:pPr marL="1030288" indent="-347663">
              <a:buFont typeface="Arial" pitchFamily="34" charset="0"/>
              <a:buChar char="•"/>
            </a:pPr>
            <a:r>
              <a:rPr lang="en-US" dirty="0">
                <a:latin typeface="+mn-lt"/>
              </a:rPr>
              <a:t>Infrastructure, facilities, support personnel, </a:t>
            </a:r>
            <a:r>
              <a:rPr lang="en-US" dirty="0" smtClean="0">
                <a:latin typeface="+mn-lt"/>
              </a:rPr>
              <a:t>HQPs, equipment</a:t>
            </a:r>
            <a:r>
              <a:rPr lang="en-US" dirty="0">
                <a:latin typeface="+mn-lt"/>
              </a:rPr>
              <a:t>, </a:t>
            </a:r>
            <a:r>
              <a:rPr lang="en-US" dirty="0" smtClean="0">
                <a:latin typeface="+mn-lt"/>
              </a:rPr>
              <a:t>supplies</a:t>
            </a:r>
          </a:p>
          <a:p>
            <a:pPr marL="684213" indent="-342900">
              <a:buFont typeface="Wingdings" pitchFamily="2" charset="2"/>
              <a:buChar char="Ø"/>
            </a:pPr>
            <a:r>
              <a:rPr lang="en-US" dirty="0" smtClean="0">
                <a:latin typeface="+mn-lt"/>
              </a:rPr>
              <a:t>Applicants’ levels of </a:t>
            </a:r>
            <a:r>
              <a:rPr lang="en-US" b="1" dirty="0" smtClean="0">
                <a:latin typeface="+mn-lt"/>
              </a:rPr>
              <a:t>engagement</a:t>
            </a:r>
            <a:endParaRPr lang="en-US" dirty="0" smtClean="0">
              <a:latin typeface="+mn-lt"/>
            </a:endParaRPr>
          </a:p>
          <a:p>
            <a:pPr marL="1025525" indent="-342900">
              <a:buFont typeface="Arial" pitchFamily="34" charset="0"/>
              <a:buChar char="•"/>
            </a:pPr>
            <a:r>
              <a:rPr lang="en-US" dirty="0" smtClean="0">
                <a:latin typeface="+mn-lt"/>
              </a:rPr>
              <a:t>Estimate number of hours per week in table provided</a:t>
            </a:r>
          </a:p>
          <a:p>
            <a:pPr marL="341313"/>
            <a:endParaRPr lang="en-US" dirty="0">
              <a:latin typeface="+mn-lt"/>
            </a:endParaRPr>
          </a:p>
        </p:txBody>
      </p:sp>
    </p:spTree>
    <p:extLst>
      <p:ext uri="{BB962C8B-B14F-4D97-AF65-F5344CB8AC3E}">
        <p14:creationId xmlns:p14="http://schemas.microsoft.com/office/powerpoint/2010/main" val="3270877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57200"/>
            <a:ext cx="8915400" cy="609600"/>
          </a:xfrm>
        </p:spPr>
        <p:txBody>
          <a:bodyPr>
            <a:normAutofit/>
          </a:bodyPr>
          <a:lstStyle/>
          <a:p>
            <a:r>
              <a:rPr lang="en-CA" dirty="0" smtClean="0">
                <a:solidFill>
                  <a:srgbClr val="0C1C47"/>
                </a:solidFill>
              </a:rPr>
              <a:t>Examples of Reviewer Comments</a:t>
            </a:r>
            <a:endParaRPr lang="en-US" dirty="0">
              <a:solidFill>
                <a:srgbClr val="0C1C47"/>
              </a:solidFill>
            </a:endParaRPr>
          </a:p>
        </p:txBody>
      </p:sp>
      <p:pic>
        <p:nvPicPr>
          <p:cNvPr id="4" name="Picture 3" descr="https://ahtrimble.files.wordpress.com/2015/06/sa-summary2.jpg">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4397" y="4495800"/>
            <a:ext cx="1435290" cy="1143000"/>
          </a:xfrm>
          <a:prstGeom prst="rect">
            <a:avLst/>
          </a:prstGeom>
          <a:noFill/>
          <a:ln>
            <a:noFill/>
          </a:ln>
        </p:spPr>
      </p:pic>
      <p:sp>
        <p:nvSpPr>
          <p:cNvPr id="3" name="Text Placeholder 2"/>
          <p:cNvSpPr>
            <a:spLocks noGrp="1"/>
          </p:cNvSpPr>
          <p:nvPr>
            <p:ph type="body" idx="1"/>
          </p:nvPr>
        </p:nvSpPr>
        <p:spPr>
          <a:xfrm>
            <a:off x="381000" y="1066800"/>
            <a:ext cx="8544636" cy="4924425"/>
          </a:xfrm>
        </p:spPr>
        <p:txBody>
          <a:bodyPr/>
          <a:lstStyle/>
          <a:p>
            <a:r>
              <a:rPr lang="en-CA" b="1" i="1" dirty="0" smtClean="0">
                <a:solidFill>
                  <a:srgbClr val="0C1C47"/>
                </a:solidFill>
                <a:latin typeface="+mn-lt"/>
              </a:rPr>
              <a:t>  From Foundation Scheme competitions</a:t>
            </a:r>
          </a:p>
          <a:p>
            <a:endParaRPr lang="en-CA" sz="800" i="1" dirty="0" smtClean="0">
              <a:solidFill>
                <a:schemeClr val="tx1"/>
              </a:solidFill>
              <a:latin typeface="+mn-lt"/>
            </a:endParaRPr>
          </a:p>
          <a:p>
            <a:pPr marL="342900" indent="-342900">
              <a:buFont typeface="Wingdings" panose="05000000000000000000" pitchFamily="2" charset="2"/>
              <a:buChar char="ü"/>
            </a:pPr>
            <a:r>
              <a:rPr lang="en-US" dirty="0" smtClean="0">
                <a:latin typeface="+mn-lt"/>
              </a:rPr>
              <a:t> Program will provide fundamental knowledge to aid in  </a:t>
            </a:r>
            <a:br>
              <a:rPr lang="en-US" dirty="0" smtClean="0">
                <a:latin typeface="+mn-lt"/>
              </a:rPr>
            </a:br>
            <a:r>
              <a:rPr lang="en-US" dirty="0" smtClean="0">
                <a:latin typeface="+mn-lt"/>
              </a:rPr>
              <a:t> development of biomarkers and therapies.</a:t>
            </a:r>
          </a:p>
          <a:p>
            <a:pPr marL="285750" indent="-285750">
              <a:buFont typeface="Wingdings" panose="05000000000000000000" pitchFamily="2" charset="2"/>
              <a:buChar char=""/>
            </a:pPr>
            <a:r>
              <a:rPr lang="en-US" i="1" dirty="0">
                <a:latin typeface="+mn-lt"/>
              </a:rPr>
              <a:t> </a:t>
            </a:r>
            <a:r>
              <a:rPr lang="en-US" i="1" dirty="0" smtClean="0">
                <a:latin typeface="+mn-lt"/>
              </a:rPr>
              <a:t>The </a:t>
            </a:r>
            <a:r>
              <a:rPr lang="en-US" i="1" dirty="0">
                <a:latin typeface="+mn-lt"/>
              </a:rPr>
              <a:t>rationale for the choice of conditions lacks cohesiveness.</a:t>
            </a:r>
          </a:p>
          <a:p>
            <a:pPr marL="285750" indent="-285750">
              <a:buFont typeface="Wingdings" panose="05000000000000000000" pitchFamily="2" charset="2"/>
              <a:buChar char=""/>
            </a:pPr>
            <a:r>
              <a:rPr lang="en-US" i="1" dirty="0" smtClean="0">
                <a:latin typeface="+mn-lt"/>
              </a:rPr>
              <a:t> Although </a:t>
            </a:r>
            <a:r>
              <a:rPr lang="en-US" i="1" dirty="0">
                <a:latin typeface="+mn-lt"/>
              </a:rPr>
              <a:t>the stated outcome is the identification of new </a:t>
            </a:r>
            <a:r>
              <a:rPr lang="en-US" i="1" dirty="0" smtClean="0">
                <a:latin typeface="+mn-lt"/>
              </a:rPr>
              <a:t/>
            </a:r>
            <a:br>
              <a:rPr lang="en-US" i="1" dirty="0" smtClean="0">
                <a:latin typeface="+mn-lt"/>
              </a:rPr>
            </a:br>
            <a:r>
              <a:rPr lang="en-US" i="1" dirty="0" smtClean="0">
                <a:latin typeface="+mn-lt"/>
              </a:rPr>
              <a:t>  therapeutic </a:t>
            </a:r>
            <a:r>
              <a:rPr lang="en-US" i="1" dirty="0">
                <a:latin typeface="+mn-lt"/>
              </a:rPr>
              <a:t>targets, the path to how this work in animal models </a:t>
            </a:r>
            <a:r>
              <a:rPr lang="en-US" i="1" dirty="0" smtClean="0">
                <a:latin typeface="+mn-lt"/>
              </a:rPr>
              <a:t/>
            </a:r>
            <a:br>
              <a:rPr lang="en-US" i="1" dirty="0" smtClean="0">
                <a:latin typeface="+mn-lt"/>
              </a:rPr>
            </a:br>
            <a:r>
              <a:rPr lang="en-US" i="1" dirty="0" smtClean="0">
                <a:latin typeface="+mn-lt"/>
              </a:rPr>
              <a:t>  will </a:t>
            </a:r>
            <a:r>
              <a:rPr lang="en-US" i="1" dirty="0">
                <a:latin typeface="+mn-lt"/>
              </a:rPr>
              <a:t>be expanded into that direction is not stated.</a:t>
            </a:r>
            <a:endParaRPr lang="en-US" dirty="0">
              <a:latin typeface="+mn-lt"/>
            </a:endParaRPr>
          </a:p>
          <a:p>
            <a:pPr marL="342900" indent="-342900">
              <a:buFont typeface="Wingdings" panose="05000000000000000000" pitchFamily="2" charset="2"/>
              <a:buChar char="ü"/>
            </a:pPr>
            <a:r>
              <a:rPr lang="en-US" dirty="0" smtClean="0">
                <a:latin typeface="+mn-lt"/>
              </a:rPr>
              <a:t> Proposed </a:t>
            </a:r>
            <a:r>
              <a:rPr lang="en-US" dirty="0">
                <a:latin typeface="+mn-lt"/>
              </a:rPr>
              <a:t>work is timely, innovative and highly relevant to human </a:t>
            </a:r>
            <a:r>
              <a:rPr lang="en-US" dirty="0" smtClean="0">
                <a:latin typeface="+mn-lt"/>
              </a:rPr>
              <a:t/>
            </a:r>
            <a:br>
              <a:rPr lang="en-US" dirty="0" smtClean="0">
                <a:latin typeface="+mn-lt"/>
              </a:rPr>
            </a:br>
            <a:r>
              <a:rPr lang="en-US" dirty="0" smtClean="0">
                <a:latin typeface="+mn-lt"/>
              </a:rPr>
              <a:t>  health</a:t>
            </a:r>
            <a:r>
              <a:rPr lang="en-US" dirty="0">
                <a:latin typeface="+mn-lt"/>
              </a:rPr>
              <a:t>; applicant’s approaches may be key to deepening </a:t>
            </a:r>
            <a:r>
              <a:rPr lang="en-US" dirty="0" smtClean="0">
                <a:latin typeface="+mn-lt"/>
              </a:rPr>
              <a:t> </a:t>
            </a:r>
            <a:br>
              <a:rPr lang="en-US" dirty="0" smtClean="0">
                <a:latin typeface="+mn-lt"/>
              </a:rPr>
            </a:br>
            <a:r>
              <a:rPr lang="en-US" dirty="0" smtClean="0">
                <a:latin typeface="+mn-lt"/>
              </a:rPr>
              <a:t>  understanding.</a:t>
            </a:r>
          </a:p>
          <a:p>
            <a:pPr marL="285750" indent="-285750">
              <a:buFont typeface="Wingdings" panose="05000000000000000000" pitchFamily="2" charset="2"/>
              <a:buChar char=""/>
            </a:pPr>
            <a:r>
              <a:rPr lang="en-US" i="1" dirty="0" smtClean="0">
                <a:latin typeface="+mn-lt"/>
              </a:rPr>
              <a:t> No </a:t>
            </a:r>
            <a:r>
              <a:rPr lang="en-US" i="1" dirty="0">
                <a:latin typeface="+mn-lt"/>
              </a:rPr>
              <a:t>clear description of KT or possible impact of </a:t>
            </a:r>
            <a:r>
              <a:rPr lang="en-US" i="1" dirty="0" smtClean="0">
                <a:latin typeface="+mn-lt"/>
              </a:rPr>
              <a:t>research.</a:t>
            </a:r>
            <a:endParaRPr lang="en-US" dirty="0">
              <a:latin typeface="+mn-lt"/>
            </a:endParaRPr>
          </a:p>
          <a:p>
            <a:pPr marL="285750" indent="-285750">
              <a:buFont typeface="Wingdings" panose="05000000000000000000" pitchFamily="2" charset="2"/>
              <a:buChar char=""/>
            </a:pPr>
            <a:r>
              <a:rPr lang="en-US" i="1" dirty="0" smtClean="0">
                <a:latin typeface="+mn-lt"/>
              </a:rPr>
              <a:t> Unclear </a:t>
            </a:r>
            <a:r>
              <a:rPr lang="en-US" i="1" dirty="0">
                <a:latin typeface="+mn-lt"/>
              </a:rPr>
              <a:t>that the work will be broadly impactful.</a:t>
            </a:r>
            <a:endParaRPr lang="en-US" dirty="0">
              <a:latin typeface="+mn-lt"/>
            </a:endParaRPr>
          </a:p>
          <a:p>
            <a:endParaRPr lang="en-US" i="1" dirty="0">
              <a:latin typeface="+mn-lt"/>
            </a:endParaRPr>
          </a:p>
        </p:txBody>
      </p:sp>
    </p:spTree>
    <p:extLst>
      <p:ext uri="{BB962C8B-B14F-4D97-AF65-F5344CB8AC3E}">
        <p14:creationId xmlns:p14="http://schemas.microsoft.com/office/powerpoint/2010/main" val="1761821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066800"/>
          </a:xfrm>
        </p:spPr>
        <p:txBody>
          <a:bodyPr>
            <a:normAutofit/>
          </a:bodyPr>
          <a:lstStyle/>
          <a:p>
            <a:r>
              <a:rPr lang="en-CA" dirty="0" smtClean="0">
                <a:solidFill>
                  <a:srgbClr val="0C1C47"/>
                </a:solidFill>
              </a:rPr>
              <a:t>CIHR Project Scheme Timeline</a:t>
            </a:r>
            <a:endParaRPr lang="en-US" dirty="0">
              <a:solidFill>
                <a:srgbClr val="0C1C47"/>
              </a:solidFill>
            </a:endParaRPr>
          </a:p>
        </p:txBody>
      </p:sp>
      <p:sp>
        <p:nvSpPr>
          <p:cNvPr id="3" name="Text Placeholder 2"/>
          <p:cNvSpPr>
            <a:spLocks noGrp="1"/>
          </p:cNvSpPr>
          <p:nvPr>
            <p:ph type="body" idx="1"/>
          </p:nvPr>
        </p:nvSpPr>
        <p:spPr>
          <a:xfrm>
            <a:off x="533400" y="1447800"/>
            <a:ext cx="6781800" cy="2872581"/>
          </a:xfrm>
        </p:spPr>
        <p:txBody>
          <a:bodyPr/>
          <a:lstStyle/>
          <a:p>
            <a:pPr>
              <a:spcAft>
                <a:spcPts val="2000"/>
              </a:spcAft>
            </a:pPr>
            <a:r>
              <a:rPr lang="en-CA" b="1" dirty="0" smtClean="0">
                <a:latin typeface="+mj-lt"/>
              </a:rPr>
              <a:t>Registration Deadline		January 18, 2016</a:t>
            </a:r>
          </a:p>
          <a:p>
            <a:pPr>
              <a:spcAft>
                <a:spcPts val="2000"/>
              </a:spcAft>
            </a:pPr>
            <a:r>
              <a:rPr lang="en-CA" b="1" dirty="0" smtClean="0">
                <a:latin typeface="+mj-lt"/>
              </a:rPr>
              <a:t>Application Opens		January 19, 2016</a:t>
            </a:r>
          </a:p>
          <a:p>
            <a:pPr>
              <a:spcAft>
                <a:spcPts val="2000"/>
              </a:spcAft>
            </a:pPr>
            <a:r>
              <a:rPr lang="en-CA" b="1" dirty="0" smtClean="0">
                <a:latin typeface="+mj-lt"/>
              </a:rPr>
              <a:t>Application Deadline		March 1, 2016</a:t>
            </a:r>
            <a:endParaRPr lang="en-CA" b="1" dirty="0">
              <a:latin typeface="+mj-lt"/>
            </a:endParaRPr>
          </a:p>
          <a:p>
            <a:pPr>
              <a:spcAft>
                <a:spcPts val="2000"/>
              </a:spcAft>
            </a:pPr>
            <a:r>
              <a:rPr lang="en-CA" b="1" dirty="0" smtClean="0">
                <a:latin typeface="+mj-lt"/>
              </a:rPr>
              <a:t>Results Announced		July 15, 2016</a:t>
            </a:r>
            <a:endParaRPr lang="en-CA" b="1" dirty="0">
              <a:latin typeface="+mj-lt"/>
            </a:endParaRPr>
          </a:p>
          <a:p>
            <a:pPr>
              <a:spcAft>
                <a:spcPts val="2000"/>
              </a:spcAft>
            </a:pPr>
            <a:r>
              <a:rPr lang="en-CA" b="1" dirty="0" smtClean="0">
                <a:latin typeface="+mj-lt"/>
              </a:rPr>
              <a:t>Funding Start Date		July 1, 2016</a:t>
            </a:r>
            <a:endParaRPr lang="en-US" b="1" dirty="0">
              <a:latin typeface="+mj-lt"/>
            </a:endParaRPr>
          </a:p>
        </p:txBody>
      </p:sp>
      <p:graphicFrame>
        <p:nvGraphicFramePr>
          <p:cNvPr id="4" name="Diagram 3"/>
          <p:cNvGraphicFramePr/>
          <p:nvPr>
            <p:extLst>
              <p:ext uri="{D42A27DB-BD31-4B8C-83A1-F6EECF244321}">
                <p14:modId xmlns:p14="http://schemas.microsoft.com/office/powerpoint/2010/main" val="3728384241"/>
              </p:ext>
            </p:extLst>
          </p:nvPr>
        </p:nvGraphicFramePr>
        <p:xfrm>
          <a:off x="152400" y="4267200"/>
          <a:ext cx="8763000" cy="152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57200"/>
            <a:ext cx="8915400" cy="609600"/>
          </a:xfrm>
        </p:spPr>
        <p:txBody>
          <a:bodyPr>
            <a:normAutofit/>
          </a:bodyPr>
          <a:lstStyle/>
          <a:p>
            <a:r>
              <a:rPr lang="en-CA" dirty="0" smtClean="0">
                <a:solidFill>
                  <a:srgbClr val="0C1C47"/>
                </a:solidFill>
              </a:rPr>
              <a:t>Examples of Reviewer </a:t>
            </a:r>
            <a:r>
              <a:rPr lang="en-CA" dirty="0">
                <a:solidFill>
                  <a:srgbClr val="0C1C47"/>
                </a:solidFill>
              </a:rPr>
              <a:t>Comments</a:t>
            </a:r>
            <a:endParaRPr lang="en-US" dirty="0">
              <a:solidFill>
                <a:srgbClr val="0C1C47"/>
              </a:solidFill>
            </a:endParaRPr>
          </a:p>
        </p:txBody>
      </p:sp>
      <p:sp>
        <p:nvSpPr>
          <p:cNvPr id="3" name="Text Placeholder 2"/>
          <p:cNvSpPr>
            <a:spLocks noGrp="1"/>
          </p:cNvSpPr>
          <p:nvPr>
            <p:ph type="body" idx="1"/>
          </p:nvPr>
        </p:nvSpPr>
        <p:spPr>
          <a:xfrm>
            <a:off x="381000" y="1066800"/>
            <a:ext cx="8534400" cy="3816429"/>
          </a:xfrm>
        </p:spPr>
        <p:txBody>
          <a:bodyPr/>
          <a:lstStyle/>
          <a:p>
            <a:r>
              <a:rPr lang="en-CA" b="1" i="1" dirty="0" smtClean="0">
                <a:solidFill>
                  <a:srgbClr val="0C1C47"/>
                </a:solidFill>
                <a:latin typeface="+mj-lt"/>
              </a:rPr>
              <a:t>  From </a:t>
            </a:r>
            <a:r>
              <a:rPr lang="en-CA" b="1" i="1" dirty="0">
                <a:solidFill>
                  <a:srgbClr val="0C1C47"/>
                </a:solidFill>
                <a:latin typeface="+mj-lt"/>
              </a:rPr>
              <a:t>Foundation Scheme </a:t>
            </a:r>
            <a:r>
              <a:rPr lang="en-CA" b="1" i="1" dirty="0" smtClean="0">
                <a:solidFill>
                  <a:srgbClr val="0C1C47"/>
                </a:solidFill>
                <a:latin typeface="+mj-lt"/>
              </a:rPr>
              <a:t>competitions</a:t>
            </a:r>
          </a:p>
          <a:p>
            <a:endParaRPr lang="en-CA" sz="800" b="1" i="1" dirty="0" smtClean="0">
              <a:solidFill>
                <a:srgbClr val="0C1C47"/>
              </a:solidFill>
              <a:latin typeface="+mj-lt"/>
            </a:endParaRPr>
          </a:p>
          <a:p>
            <a:pPr marL="285750" lvl="0" indent="-285750">
              <a:buFont typeface="Wingdings" panose="05000000000000000000" pitchFamily="2" charset="2"/>
              <a:buChar char="ü"/>
            </a:pPr>
            <a:r>
              <a:rPr lang="en-US" dirty="0" smtClean="0">
                <a:latin typeface="+mj-lt"/>
              </a:rPr>
              <a:t> Objectives </a:t>
            </a:r>
            <a:r>
              <a:rPr lang="en-US" dirty="0">
                <a:latin typeface="+mj-lt"/>
              </a:rPr>
              <a:t>seem achievable given the research history and </a:t>
            </a:r>
            <a:r>
              <a:rPr lang="en-US" dirty="0" smtClean="0">
                <a:latin typeface="+mj-lt"/>
              </a:rPr>
              <a:t>   </a:t>
            </a:r>
            <a:br>
              <a:rPr lang="en-US" dirty="0" smtClean="0">
                <a:latin typeface="+mj-lt"/>
              </a:rPr>
            </a:br>
            <a:r>
              <a:rPr lang="en-US" dirty="0" smtClean="0">
                <a:latin typeface="+mj-lt"/>
              </a:rPr>
              <a:t>  availability </a:t>
            </a:r>
            <a:r>
              <a:rPr lang="en-US" dirty="0">
                <a:latin typeface="+mj-lt"/>
              </a:rPr>
              <a:t>of research team and </a:t>
            </a:r>
            <a:r>
              <a:rPr lang="en-US" dirty="0" smtClean="0">
                <a:latin typeface="+mj-lt"/>
              </a:rPr>
              <a:t>collaborators.</a:t>
            </a:r>
          </a:p>
          <a:p>
            <a:pPr marL="285750" lvl="0" indent="-285750">
              <a:buFont typeface="Wingdings" panose="05000000000000000000" pitchFamily="2" charset="2"/>
              <a:buChar char="ü"/>
            </a:pPr>
            <a:r>
              <a:rPr lang="en-US" dirty="0">
                <a:latin typeface="+mj-lt"/>
              </a:rPr>
              <a:t> </a:t>
            </a:r>
            <a:r>
              <a:rPr lang="en-US" dirty="0" smtClean="0">
                <a:latin typeface="+mj-lt"/>
              </a:rPr>
              <a:t>Already </a:t>
            </a:r>
            <a:r>
              <a:rPr lang="en-US" dirty="0">
                <a:latin typeface="+mj-lt"/>
              </a:rPr>
              <a:t>demonstrated the utility of this approach; strong </a:t>
            </a:r>
            <a:r>
              <a:rPr lang="en-US" dirty="0" smtClean="0">
                <a:latin typeface="+mj-lt"/>
              </a:rPr>
              <a:t/>
            </a:r>
            <a:br>
              <a:rPr lang="en-US" dirty="0" smtClean="0">
                <a:latin typeface="+mj-lt"/>
              </a:rPr>
            </a:br>
            <a:r>
              <a:rPr lang="en-US" dirty="0" smtClean="0">
                <a:latin typeface="+mj-lt"/>
              </a:rPr>
              <a:t>  preliminary data.</a:t>
            </a:r>
            <a:endParaRPr lang="en-US" i="1" dirty="0">
              <a:latin typeface="+mj-lt"/>
            </a:endParaRPr>
          </a:p>
          <a:p>
            <a:pPr marL="285750" lvl="0" indent="-285750">
              <a:buFont typeface="Wingdings" panose="05000000000000000000" pitchFamily="2" charset="2"/>
              <a:buChar char=""/>
            </a:pPr>
            <a:r>
              <a:rPr lang="en-US" i="1" dirty="0" smtClean="0">
                <a:latin typeface="+mj-lt"/>
              </a:rPr>
              <a:t> Unclear </a:t>
            </a:r>
            <a:r>
              <a:rPr lang="en-US" i="1" dirty="0">
                <a:latin typeface="+mj-lt"/>
              </a:rPr>
              <a:t>how much of the proposed work will be truly driven by </a:t>
            </a:r>
            <a:r>
              <a:rPr lang="en-US" i="1" dirty="0" smtClean="0">
                <a:latin typeface="+mj-lt"/>
              </a:rPr>
              <a:t/>
            </a:r>
            <a:br>
              <a:rPr lang="en-US" i="1" dirty="0" smtClean="0">
                <a:latin typeface="+mj-lt"/>
              </a:rPr>
            </a:br>
            <a:r>
              <a:rPr lang="en-US" i="1" dirty="0" smtClean="0">
                <a:latin typeface="+mj-lt"/>
              </a:rPr>
              <a:t>  the </a:t>
            </a:r>
            <a:r>
              <a:rPr lang="en-US" i="1" dirty="0">
                <a:latin typeface="+mj-lt"/>
              </a:rPr>
              <a:t>applicant and not </a:t>
            </a:r>
            <a:r>
              <a:rPr lang="en-US" i="1" dirty="0" smtClean="0">
                <a:latin typeface="+mj-lt"/>
              </a:rPr>
              <a:t>collaborators.</a:t>
            </a:r>
            <a:endParaRPr lang="en-US" dirty="0">
              <a:latin typeface="+mj-lt"/>
            </a:endParaRPr>
          </a:p>
          <a:p>
            <a:pPr marL="285750" lvl="0" indent="-285750">
              <a:buFont typeface="Wingdings" panose="05000000000000000000" pitchFamily="2" charset="2"/>
              <a:buChar char=""/>
            </a:pPr>
            <a:r>
              <a:rPr lang="en-US" i="1" dirty="0">
                <a:latin typeface="+mj-lt"/>
              </a:rPr>
              <a:t> </a:t>
            </a:r>
            <a:r>
              <a:rPr lang="en-US" i="1" dirty="0" smtClean="0">
                <a:latin typeface="+mj-lt"/>
              </a:rPr>
              <a:t>Unclear </a:t>
            </a:r>
            <a:r>
              <a:rPr lang="en-US" i="1" dirty="0">
                <a:latin typeface="+mj-lt"/>
              </a:rPr>
              <a:t>that the applicant is as strong in this domain as in </a:t>
            </a:r>
            <a:r>
              <a:rPr lang="en-US" i="1" dirty="0" smtClean="0">
                <a:latin typeface="+mj-lt"/>
              </a:rPr>
              <a:t/>
            </a:r>
            <a:br>
              <a:rPr lang="en-US" i="1" dirty="0" smtClean="0">
                <a:latin typeface="+mj-lt"/>
              </a:rPr>
            </a:br>
            <a:r>
              <a:rPr lang="en-US" i="1" dirty="0" smtClean="0">
                <a:latin typeface="+mj-lt"/>
              </a:rPr>
              <a:t>  primary </a:t>
            </a:r>
            <a:r>
              <a:rPr lang="en-US" i="1" dirty="0">
                <a:latin typeface="+mj-lt"/>
              </a:rPr>
              <a:t>skill set. </a:t>
            </a:r>
            <a:endParaRPr lang="en-US" dirty="0">
              <a:latin typeface="+mj-lt"/>
            </a:endParaRPr>
          </a:p>
          <a:p>
            <a:endParaRPr lang="en-CA" i="1" dirty="0"/>
          </a:p>
        </p:txBody>
      </p:sp>
      <p:pic>
        <p:nvPicPr>
          <p:cNvPr id="4" name="Picture 3" descr="https://ahtrimble.files.wordpress.com/2015/06/sa-summary2.jpg">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4397" y="4495800"/>
            <a:ext cx="1435290" cy="1143000"/>
          </a:xfrm>
          <a:prstGeom prst="rect">
            <a:avLst/>
          </a:prstGeom>
          <a:noFill/>
          <a:ln>
            <a:noFill/>
          </a:ln>
        </p:spPr>
      </p:pic>
    </p:spTree>
    <p:extLst>
      <p:ext uri="{BB962C8B-B14F-4D97-AF65-F5344CB8AC3E}">
        <p14:creationId xmlns:p14="http://schemas.microsoft.com/office/powerpoint/2010/main" val="38377963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231106"/>
          </a:xfrm>
        </p:spPr>
        <p:txBody>
          <a:bodyPr/>
          <a:lstStyle/>
          <a:p>
            <a:r>
              <a:rPr lang="en-CA" dirty="0" smtClean="0"/>
              <a:t>CIHR Project Scheme 2016</a:t>
            </a:r>
            <a:br>
              <a:rPr lang="en-CA" dirty="0" smtClean="0"/>
            </a:br>
            <a:r>
              <a:rPr lang="en-CA" dirty="0" smtClean="0"/>
              <a:t>1</a:t>
            </a:r>
            <a:r>
              <a:rPr lang="en-CA" baseline="30000" dirty="0" smtClean="0"/>
              <a:t>st</a:t>
            </a:r>
            <a:r>
              <a:rPr lang="en-CA" dirty="0" smtClean="0"/>
              <a:t> Live Pilot</a:t>
            </a:r>
            <a:endParaRPr lang="en-US" dirty="0"/>
          </a:p>
        </p:txBody>
      </p:sp>
      <p:sp>
        <p:nvSpPr>
          <p:cNvPr id="3" name="Subtitle 2"/>
          <p:cNvSpPr>
            <a:spLocks noGrp="1"/>
          </p:cNvSpPr>
          <p:nvPr>
            <p:ph type="subTitle" idx="4"/>
          </p:nvPr>
        </p:nvSpPr>
        <p:spPr>
          <a:xfrm>
            <a:off x="304800" y="2209800"/>
            <a:ext cx="8610600" cy="3262432"/>
          </a:xfrm>
        </p:spPr>
        <p:txBody>
          <a:bodyPr/>
          <a:lstStyle/>
          <a:p>
            <a:r>
              <a:rPr lang="en-CA" sz="3600" b="1" i="1" dirty="0" smtClean="0">
                <a:latin typeface="Trade Gothic LT Std Bold" pitchFamily="34" charset="0"/>
              </a:rPr>
              <a:t>Thank you for attending and                </a:t>
            </a:r>
          </a:p>
          <a:p>
            <a:r>
              <a:rPr lang="en-CA" sz="3600" b="1" i="1" dirty="0" smtClean="0">
                <a:latin typeface="Trade Gothic LT Std Bold" pitchFamily="34" charset="0"/>
              </a:rPr>
              <a:t>all the best for successful funding!</a:t>
            </a:r>
            <a:endParaRPr lang="en-US" sz="3600" i="1" dirty="0" smtClean="0">
              <a:latin typeface="Trade Gothic LT Std Bold" pitchFamily="34" charset="0"/>
            </a:endParaRPr>
          </a:p>
          <a:p>
            <a:endParaRPr lang="en-CA" sz="2800" dirty="0" smtClean="0"/>
          </a:p>
          <a:p>
            <a:r>
              <a:rPr lang="en-CA" sz="2800" b="1" dirty="0" smtClean="0"/>
              <a:t>Della Saunders, PhD  &amp; </a:t>
            </a:r>
            <a:r>
              <a:rPr lang="en-CA" sz="2800" b="1" dirty="0"/>
              <a:t>Sarah Carson</a:t>
            </a:r>
            <a:r>
              <a:rPr lang="en-US" sz="2800" b="1" dirty="0"/>
              <a:t>, </a:t>
            </a:r>
            <a:r>
              <a:rPr lang="en-US" sz="2800" b="1" dirty="0" smtClean="0"/>
              <a:t>PhD</a:t>
            </a:r>
          </a:p>
          <a:p>
            <a:r>
              <a:rPr lang="en-CA" sz="2800" b="1" dirty="0" smtClean="0"/>
              <a:t>Grant </a:t>
            </a:r>
            <a:r>
              <a:rPr lang="en-CA" sz="2800" b="1" dirty="0"/>
              <a:t>and Program </a:t>
            </a:r>
            <a:r>
              <a:rPr lang="en-CA" sz="2800" b="1" dirty="0" smtClean="0"/>
              <a:t>Development </a:t>
            </a:r>
            <a:endParaRPr lang="en-CA" sz="3200" b="1" dirty="0" smtClean="0"/>
          </a:p>
          <a:p>
            <a:r>
              <a:rPr lang="en-CA" sz="2800" b="1" dirty="0" smtClean="0"/>
              <a:t>Office </a:t>
            </a:r>
            <a:r>
              <a:rPr lang="en-CA" sz="2800" b="1" dirty="0"/>
              <a:t>of the Vice Dean Research and Innovation</a:t>
            </a:r>
            <a:endParaRPr lang="en-US" sz="2800" b="1" dirty="0"/>
          </a:p>
          <a:p>
            <a:endParaRPr lang="en-US" sz="2800" dirty="0"/>
          </a:p>
        </p:txBody>
      </p:sp>
    </p:spTree>
    <p:extLst>
      <p:ext uri="{BB962C8B-B14F-4D97-AF65-F5344CB8AC3E}">
        <p14:creationId xmlns:p14="http://schemas.microsoft.com/office/powerpoint/2010/main" val="1632612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C1C47"/>
                </a:solidFill>
              </a:rPr>
              <a:t>Registration</a:t>
            </a:r>
            <a:endParaRPr lang="en-US" dirty="0">
              <a:solidFill>
                <a:srgbClr val="0C1C47"/>
              </a:solidFill>
            </a:endParaRPr>
          </a:p>
        </p:txBody>
      </p:sp>
      <p:sp>
        <p:nvSpPr>
          <p:cNvPr id="3" name="Text Placeholder 2"/>
          <p:cNvSpPr>
            <a:spLocks noGrp="1"/>
          </p:cNvSpPr>
          <p:nvPr>
            <p:ph type="body" idx="1"/>
          </p:nvPr>
        </p:nvSpPr>
        <p:spPr>
          <a:xfrm>
            <a:off x="530352" y="1371600"/>
            <a:ext cx="8305800" cy="4001095"/>
          </a:xfrm>
        </p:spPr>
        <p:txBody>
          <a:bodyPr/>
          <a:lstStyle/>
          <a:p>
            <a:r>
              <a:rPr lang="en-US" sz="2800" b="1" i="1" dirty="0" smtClean="0">
                <a:latin typeface="+mn-lt"/>
              </a:rPr>
              <a:t>Seven Tasks:</a:t>
            </a:r>
          </a:p>
          <a:p>
            <a:endParaRPr lang="en-US" sz="800" b="1" i="1" dirty="0" smtClean="0">
              <a:latin typeface="+mn-lt"/>
            </a:endParaRPr>
          </a:p>
          <a:p>
            <a:pPr marL="457200" indent="-457200">
              <a:buFont typeface="+mj-lt"/>
              <a:buAutoNum type="arabicPeriod"/>
            </a:pPr>
            <a:r>
              <a:rPr lang="en-US" dirty="0" smtClean="0">
                <a:latin typeface="+mn-lt"/>
              </a:rPr>
              <a:t>Identify</a:t>
            </a:r>
            <a:r>
              <a:rPr lang="en-US" b="1" dirty="0" smtClean="0">
                <a:latin typeface="+mn-lt"/>
              </a:rPr>
              <a:t> Participants</a:t>
            </a:r>
          </a:p>
          <a:p>
            <a:pPr>
              <a:tabLst>
                <a:tab pos="457200" algn="l"/>
              </a:tabLst>
            </a:pPr>
            <a:r>
              <a:rPr lang="en-US" dirty="0" smtClean="0">
                <a:latin typeface="+mn-lt"/>
              </a:rPr>
              <a:t>	•  Names and roles – </a:t>
            </a:r>
            <a:r>
              <a:rPr lang="en-US" u="sng" dirty="0" smtClean="0">
                <a:latin typeface="+mn-lt"/>
              </a:rPr>
              <a:t>cannot be changed</a:t>
            </a:r>
            <a:r>
              <a:rPr lang="en-US" dirty="0" smtClean="0">
                <a:latin typeface="+mn-lt"/>
              </a:rPr>
              <a:t> after registration</a:t>
            </a:r>
          </a:p>
          <a:p>
            <a:pPr>
              <a:tabLst>
                <a:tab pos="457200" algn="l"/>
                <a:tab pos="736600" algn="l"/>
                <a:tab pos="744538" algn="l"/>
              </a:tabLst>
            </a:pPr>
            <a:r>
              <a:rPr lang="en-US" dirty="0" smtClean="0">
                <a:latin typeface="+mn-lt"/>
              </a:rPr>
              <a:t>	•  At this stage, CVs ARE required for Nominated Principal 			Applicants, Principal Applicants and Co-Applicants</a:t>
            </a:r>
          </a:p>
          <a:p>
            <a:pPr>
              <a:tabLst>
                <a:tab pos="457200" algn="l"/>
                <a:tab pos="736600" algn="l"/>
                <a:tab pos="744538" algn="l"/>
              </a:tabLst>
            </a:pPr>
            <a:endParaRPr lang="en-US" sz="800" dirty="0" smtClean="0">
              <a:latin typeface="+mn-lt"/>
            </a:endParaRPr>
          </a:p>
          <a:p>
            <a:pPr marL="457200" indent="-457200">
              <a:buAutoNum type="arabicPeriod" startAt="2"/>
              <a:tabLst>
                <a:tab pos="457200" algn="l"/>
              </a:tabLst>
            </a:pPr>
            <a:r>
              <a:rPr lang="en-US" dirty="0" smtClean="0">
                <a:latin typeface="+mn-lt"/>
              </a:rPr>
              <a:t>Enter </a:t>
            </a:r>
            <a:r>
              <a:rPr lang="en-US" b="1" dirty="0" smtClean="0">
                <a:latin typeface="+mn-lt"/>
              </a:rPr>
              <a:t>Proposal </a:t>
            </a:r>
            <a:r>
              <a:rPr lang="en-US" b="1" dirty="0">
                <a:latin typeface="+mn-lt"/>
              </a:rPr>
              <a:t>I</a:t>
            </a:r>
            <a:r>
              <a:rPr lang="en-US" b="1" dirty="0" smtClean="0">
                <a:latin typeface="+mn-lt"/>
              </a:rPr>
              <a:t>nformation</a:t>
            </a:r>
          </a:p>
          <a:p>
            <a:pPr>
              <a:tabLst>
                <a:tab pos="457200" algn="l"/>
              </a:tabLst>
            </a:pPr>
            <a:r>
              <a:rPr lang="en-US" dirty="0">
                <a:latin typeface="+mn-lt"/>
              </a:rPr>
              <a:t>	</a:t>
            </a:r>
            <a:r>
              <a:rPr lang="en-US" dirty="0" smtClean="0">
                <a:latin typeface="+mn-lt"/>
              </a:rPr>
              <a:t>•  Project Title – </a:t>
            </a:r>
            <a:r>
              <a:rPr lang="en-US" u="sng" dirty="0" smtClean="0">
                <a:latin typeface="+mn-lt"/>
              </a:rPr>
              <a:t>cannot be changed</a:t>
            </a:r>
            <a:r>
              <a:rPr lang="en-US" dirty="0" smtClean="0">
                <a:latin typeface="+mn-lt"/>
              </a:rPr>
              <a:t> after registration</a:t>
            </a:r>
          </a:p>
          <a:p>
            <a:pPr>
              <a:tabLst>
                <a:tab pos="457200" algn="l"/>
              </a:tabLst>
            </a:pPr>
            <a:r>
              <a:rPr lang="en-US" dirty="0">
                <a:latin typeface="+mn-lt"/>
              </a:rPr>
              <a:t>	</a:t>
            </a:r>
            <a:r>
              <a:rPr lang="en-US" dirty="0" smtClean="0">
                <a:latin typeface="+mn-lt"/>
              </a:rPr>
              <a:t>•  Lay Title</a:t>
            </a:r>
          </a:p>
          <a:p>
            <a:pPr>
              <a:tabLst>
                <a:tab pos="457200" algn="l"/>
              </a:tabLst>
            </a:pPr>
            <a:r>
              <a:rPr lang="en-US" dirty="0">
                <a:latin typeface="+mn-lt"/>
              </a:rPr>
              <a:t>	•  </a:t>
            </a:r>
            <a:r>
              <a:rPr lang="en-US" dirty="0" smtClean="0">
                <a:latin typeface="+mn-lt"/>
              </a:rPr>
              <a:t>Lay Abstract – </a:t>
            </a:r>
            <a:r>
              <a:rPr lang="en-US" i="1" dirty="0" smtClean="0">
                <a:latin typeface="+mn-lt"/>
              </a:rPr>
              <a:t>2000 characters, including spaces</a:t>
            </a:r>
          </a:p>
          <a:p>
            <a:pPr>
              <a:tabLst>
                <a:tab pos="457200" algn="l"/>
              </a:tabLst>
            </a:pPr>
            <a:r>
              <a:rPr lang="en-US" dirty="0">
                <a:latin typeface="+mn-lt"/>
              </a:rPr>
              <a:t>	</a:t>
            </a:r>
            <a:r>
              <a:rPr lang="en-US" dirty="0" smtClean="0">
                <a:latin typeface="+mn-lt"/>
              </a:rPr>
              <a:t>•  Institution that will administer the funds</a:t>
            </a:r>
            <a:endParaRPr lang="en-US" dirty="0">
              <a:latin typeface="+mn-lt"/>
            </a:endParaRPr>
          </a:p>
        </p:txBody>
      </p:sp>
      <p:pic>
        <p:nvPicPr>
          <p:cNvPr id="1026" name="Picture 2" descr="http://www.algomanplc.ca/ckeditor/plugins/ckfinder/userfiles/images/url.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609600"/>
            <a:ext cx="2284213" cy="1436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364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0C1C47"/>
                </a:solidFill>
              </a:rPr>
              <a:t>Registration, </a:t>
            </a:r>
            <a:r>
              <a:rPr lang="en-CA" i="1" dirty="0" smtClean="0">
                <a:solidFill>
                  <a:srgbClr val="0C1C47"/>
                </a:solidFill>
              </a:rPr>
              <a:t>cont’d</a:t>
            </a:r>
            <a:endParaRPr lang="en-US" i="1" dirty="0">
              <a:solidFill>
                <a:srgbClr val="0C1C47"/>
              </a:solidFill>
            </a:endParaRPr>
          </a:p>
        </p:txBody>
      </p:sp>
      <p:sp>
        <p:nvSpPr>
          <p:cNvPr id="3" name="Text Placeholder 2"/>
          <p:cNvSpPr>
            <a:spLocks noGrp="1"/>
          </p:cNvSpPr>
          <p:nvPr>
            <p:ph type="body" idx="1"/>
          </p:nvPr>
        </p:nvSpPr>
        <p:spPr>
          <a:xfrm>
            <a:off x="533400" y="1219201"/>
            <a:ext cx="8458200" cy="5109091"/>
          </a:xfrm>
        </p:spPr>
        <p:txBody>
          <a:bodyPr/>
          <a:lstStyle/>
          <a:p>
            <a:pPr marL="457200" indent="-457200">
              <a:buAutoNum type="arabicPeriod" startAt="3"/>
              <a:tabLst>
                <a:tab pos="457200" algn="l"/>
              </a:tabLst>
            </a:pPr>
            <a:r>
              <a:rPr lang="en-US" dirty="0" smtClean="0">
                <a:latin typeface="+mn-lt"/>
              </a:rPr>
              <a:t>Complete </a:t>
            </a:r>
            <a:r>
              <a:rPr lang="en-US" b="1" dirty="0" smtClean="0">
                <a:latin typeface="+mn-lt"/>
              </a:rPr>
              <a:t>Summary </a:t>
            </a:r>
            <a:r>
              <a:rPr lang="en-US" i="1" dirty="0" smtClean="0">
                <a:latin typeface="+mn-lt"/>
              </a:rPr>
              <a:t>– 3500 characters / 1 page</a:t>
            </a:r>
          </a:p>
          <a:p>
            <a:pPr>
              <a:tabLst>
                <a:tab pos="457200" algn="l"/>
              </a:tabLst>
            </a:pPr>
            <a:r>
              <a:rPr lang="en-US" dirty="0" smtClean="0">
                <a:latin typeface="+mn-lt"/>
              </a:rPr>
              <a:t>	•</a:t>
            </a:r>
            <a:r>
              <a:rPr lang="en-US" b="1" dirty="0" smtClean="0">
                <a:latin typeface="+mn-lt"/>
              </a:rPr>
              <a:t>  </a:t>
            </a:r>
            <a:r>
              <a:rPr lang="en-US" u="sng" dirty="0">
                <a:latin typeface="+mn-lt"/>
              </a:rPr>
              <a:t>Can be changed slightly</a:t>
            </a:r>
            <a:r>
              <a:rPr lang="en-US" dirty="0">
                <a:latin typeface="+mn-lt"/>
              </a:rPr>
              <a:t> between registration </a:t>
            </a:r>
            <a:r>
              <a:rPr lang="en-US" dirty="0" smtClean="0">
                <a:latin typeface="+mn-lt"/>
              </a:rPr>
              <a:t>and application </a:t>
            </a:r>
          </a:p>
          <a:p>
            <a:pPr indent="457200">
              <a:tabLst>
                <a:tab pos="744538" algn="l"/>
                <a:tab pos="796925" algn="l"/>
              </a:tabLst>
            </a:pPr>
            <a:r>
              <a:rPr lang="en-US" dirty="0" smtClean="0">
                <a:latin typeface="+mn-lt"/>
              </a:rPr>
              <a:t>•  Strategically </a:t>
            </a:r>
            <a:r>
              <a:rPr lang="en-US" dirty="0">
                <a:latin typeface="+mn-lt"/>
              </a:rPr>
              <a:t>important </a:t>
            </a:r>
            <a:r>
              <a:rPr lang="en-US" dirty="0" smtClean="0">
                <a:latin typeface="+mn-lt"/>
              </a:rPr>
              <a:t>– not scored but used to match expert 	reviewers to your application</a:t>
            </a:r>
          </a:p>
          <a:p>
            <a:pPr>
              <a:tabLst>
                <a:tab pos="457200" algn="l"/>
              </a:tabLst>
            </a:pPr>
            <a:r>
              <a:rPr lang="en-US" dirty="0">
                <a:latin typeface="+mn-lt"/>
              </a:rPr>
              <a:t>	•  </a:t>
            </a:r>
            <a:r>
              <a:rPr lang="en-US" dirty="0" smtClean="0">
                <a:latin typeface="+mn-lt"/>
              </a:rPr>
              <a:t>Keep in mind the </a:t>
            </a:r>
            <a:r>
              <a:rPr lang="en-US" dirty="0">
                <a:latin typeface="+mn-lt"/>
              </a:rPr>
              <a:t>2 CIHR </a:t>
            </a:r>
            <a:r>
              <a:rPr lang="en-US" dirty="0" smtClean="0">
                <a:latin typeface="+mn-lt"/>
              </a:rPr>
              <a:t>Project Scheme criteria</a:t>
            </a:r>
            <a:r>
              <a:rPr lang="en-US" dirty="0">
                <a:latin typeface="+mn-lt"/>
              </a:rPr>
              <a:t>: </a:t>
            </a:r>
          </a:p>
          <a:p>
            <a:pPr>
              <a:tabLst>
                <a:tab pos="690563" algn="l"/>
                <a:tab pos="804863" algn="l"/>
              </a:tabLst>
            </a:pPr>
            <a:r>
              <a:rPr lang="en-US" dirty="0">
                <a:latin typeface="+mn-lt"/>
              </a:rPr>
              <a:t>	</a:t>
            </a:r>
            <a:r>
              <a:rPr lang="en-US" dirty="0" smtClean="0">
                <a:latin typeface="+mn-lt"/>
              </a:rPr>
              <a:t> Concept </a:t>
            </a:r>
            <a:r>
              <a:rPr lang="en-US" dirty="0">
                <a:latin typeface="+mn-lt"/>
              </a:rPr>
              <a:t>and </a:t>
            </a:r>
            <a:r>
              <a:rPr lang="en-US" dirty="0" smtClean="0">
                <a:latin typeface="+mn-lt"/>
              </a:rPr>
              <a:t>Feasibility</a:t>
            </a:r>
          </a:p>
          <a:p>
            <a:pPr>
              <a:tabLst>
                <a:tab pos="457200" algn="l"/>
              </a:tabLst>
            </a:pPr>
            <a:r>
              <a:rPr lang="en-US" dirty="0" smtClean="0">
                <a:latin typeface="+mn-lt"/>
              </a:rPr>
              <a:t>	•  In scientific or technical terms, summarize your:</a:t>
            </a:r>
          </a:p>
          <a:p>
            <a:pPr marL="971550" indent="-285750">
              <a:buFont typeface="Wingdings" pitchFamily="2" charset="2"/>
              <a:buChar char="v"/>
              <a:tabLst>
                <a:tab pos="457200" algn="l"/>
              </a:tabLst>
            </a:pPr>
            <a:r>
              <a:rPr lang="en-US" b="1" dirty="0" smtClean="0">
                <a:latin typeface="+mn-lt"/>
              </a:rPr>
              <a:t> Goals</a:t>
            </a:r>
            <a:endParaRPr lang="en-US" dirty="0" smtClean="0">
              <a:latin typeface="+mn-lt"/>
            </a:endParaRPr>
          </a:p>
          <a:p>
            <a:pPr marL="971550" indent="-285750">
              <a:buFont typeface="Wingdings" pitchFamily="2" charset="2"/>
              <a:buChar char="v"/>
              <a:tabLst>
                <a:tab pos="457200" algn="l"/>
              </a:tabLst>
            </a:pPr>
            <a:r>
              <a:rPr lang="en-US" b="1" dirty="0" smtClean="0">
                <a:latin typeface="+mn-lt"/>
              </a:rPr>
              <a:t> Background and/or Rationale</a:t>
            </a:r>
            <a:endParaRPr lang="en-US" dirty="0" smtClean="0">
              <a:latin typeface="+mn-lt"/>
            </a:endParaRPr>
          </a:p>
          <a:p>
            <a:pPr marL="971550" indent="-285750">
              <a:buFont typeface="Wingdings" pitchFamily="2" charset="2"/>
              <a:buChar char="v"/>
              <a:tabLst>
                <a:tab pos="457200" algn="l"/>
              </a:tabLst>
            </a:pPr>
            <a:r>
              <a:rPr lang="en-US" b="1" dirty="0" smtClean="0">
                <a:latin typeface="+mn-lt"/>
              </a:rPr>
              <a:t> Objectives/Aims </a:t>
            </a:r>
            <a:r>
              <a:rPr lang="en-US" dirty="0" smtClean="0">
                <a:latin typeface="+mn-lt"/>
              </a:rPr>
              <a:t>with overview of Methodology for each</a:t>
            </a:r>
          </a:p>
          <a:p>
            <a:pPr marL="971550" indent="-285750">
              <a:buFont typeface="Wingdings" pitchFamily="2" charset="2"/>
              <a:buChar char="v"/>
              <a:tabLst>
                <a:tab pos="457200" algn="l"/>
              </a:tabLst>
            </a:pPr>
            <a:r>
              <a:rPr lang="en-US" b="1" dirty="0" smtClean="0">
                <a:latin typeface="+mn-lt"/>
              </a:rPr>
              <a:t> Core Expertise</a:t>
            </a:r>
          </a:p>
          <a:p>
            <a:pPr marL="971550" indent="-285750">
              <a:buFont typeface="Wingdings" pitchFamily="2" charset="2"/>
              <a:buChar char="v"/>
              <a:tabLst>
                <a:tab pos="457200" algn="l"/>
              </a:tabLst>
            </a:pPr>
            <a:r>
              <a:rPr lang="en-US" b="1" dirty="0" smtClean="0">
                <a:latin typeface="+mn-lt"/>
              </a:rPr>
              <a:t> Expected Outcomes</a:t>
            </a:r>
            <a:r>
              <a:rPr lang="en-US" sz="2000" dirty="0"/>
              <a:t>	</a:t>
            </a:r>
            <a:r>
              <a:rPr lang="en-US" sz="2000" dirty="0" smtClean="0"/>
              <a:t>	</a:t>
            </a:r>
            <a:endParaRPr lang="en-US" sz="2000" dirty="0"/>
          </a:p>
          <a:p>
            <a:pPr>
              <a:tabLst>
                <a:tab pos="457200" algn="l"/>
              </a:tabLst>
            </a:pPr>
            <a:endParaRPr lang="en-US" sz="2000" dirty="0"/>
          </a:p>
          <a:p>
            <a:endParaRPr lang="en-US" i="1" dirty="0"/>
          </a:p>
        </p:txBody>
      </p:sp>
      <p:pic>
        <p:nvPicPr>
          <p:cNvPr id="2050" name="Picture 2" descr="http://cdn1.fast-serve.net/cdn/mountainsafety/Mountain-amp-Hill-Walking-Safety-Quick-Start-Summary_700_600_4JNBA.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5228" y="2752881"/>
            <a:ext cx="1581149" cy="1479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888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57200"/>
            <a:ext cx="8001001" cy="609600"/>
          </a:xfrm>
        </p:spPr>
        <p:txBody>
          <a:bodyPr/>
          <a:lstStyle/>
          <a:p>
            <a:r>
              <a:rPr lang="en-CA" dirty="0" smtClean="0">
                <a:solidFill>
                  <a:srgbClr val="0C1C47"/>
                </a:solidFill>
              </a:rPr>
              <a:t>Registration, </a:t>
            </a:r>
            <a:r>
              <a:rPr lang="en-CA" i="1" dirty="0" smtClean="0">
                <a:solidFill>
                  <a:srgbClr val="0C1C47"/>
                </a:solidFill>
              </a:rPr>
              <a:t>cont’d</a:t>
            </a:r>
            <a:endParaRPr lang="en-US" i="1" dirty="0">
              <a:solidFill>
                <a:srgbClr val="0C1C47"/>
              </a:solidFill>
            </a:endParaRPr>
          </a:p>
        </p:txBody>
      </p:sp>
      <p:sp>
        <p:nvSpPr>
          <p:cNvPr id="3" name="Text Placeholder 2"/>
          <p:cNvSpPr>
            <a:spLocks noGrp="1"/>
          </p:cNvSpPr>
          <p:nvPr>
            <p:ph type="body" idx="1"/>
          </p:nvPr>
        </p:nvSpPr>
        <p:spPr>
          <a:xfrm>
            <a:off x="530352" y="1371600"/>
            <a:ext cx="8551069" cy="3447098"/>
          </a:xfrm>
        </p:spPr>
        <p:txBody>
          <a:bodyPr/>
          <a:lstStyle/>
          <a:p>
            <a:pPr marL="457200" indent="-457200">
              <a:buAutoNum type="arabicPeriod" startAt="4"/>
              <a:tabLst>
                <a:tab pos="457200" algn="l"/>
                <a:tab pos="744538" algn="l"/>
                <a:tab pos="796925" algn="l"/>
              </a:tabLst>
            </a:pPr>
            <a:r>
              <a:rPr lang="en-US" dirty="0">
                <a:latin typeface="+mn-lt"/>
              </a:rPr>
              <a:t>Complete </a:t>
            </a:r>
            <a:r>
              <a:rPr lang="en-US" b="1" dirty="0">
                <a:latin typeface="+mn-lt"/>
              </a:rPr>
              <a:t>Budget</a:t>
            </a:r>
            <a:r>
              <a:rPr lang="en-US" dirty="0">
                <a:latin typeface="+mn-lt"/>
              </a:rPr>
              <a:t> Information</a:t>
            </a:r>
            <a:br>
              <a:rPr lang="en-US" dirty="0">
                <a:latin typeface="+mn-lt"/>
              </a:rPr>
            </a:br>
            <a:r>
              <a:rPr lang="en-US" dirty="0">
                <a:latin typeface="+mn-lt"/>
              </a:rPr>
              <a:t>•</a:t>
            </a:r>
            <a:r>
              <a:rPr lang="en-US" b="1" dirty="0">
                <a:latin typeface="+mn-lt"/>
              </a:rPr>
              <a:t>  </a:t>
            </a:r>
            <a:r>
              <a:rPr lang="en-US" dirty="0">
                <a:latin typeface="+mn-lt"/>
              </a:rPr>
              <a:t>Give </a:t>
            </a:r>
            <a:r>
              <a:rPr lang="en-US" u="sng" dirty="0" smtClean="0">
                <a:latin typeface="+mn-lt"/>
              </a:rPr>
              <a:t>estimate</a:t>
            </a:r>
            <a:r>
              <a:rPr lang="en-US" dirty="0" smtClean="0">
                <a:latin typeface="+mn-lt"/>
              </a:rPr>
              <a:t> </a:t>
            </a:r>
            <a:r>
              <a:rPr lang="en-US" dirty="0">
                <a:latin typeface="+mn-lt"/>
              </a:rPr>
              <a:t>of total requested amount for full duration </a:t>
            </a:r>
            <a:r>
              <a:rPr lang="en-US" dirty="0" smtClean="0">
                <a:latin typeface="+mn-lt"/>
              </a:rPr>
              <a:t>of 	your grant</a:t>
            </a:r>
            <a:endParaRPr lang="en-US" dirty="0">
              <a:latin typeface="+mn-lt"/>
            </a:endParaRPr>
          </a:p>
          <a:p>
            <a:pPr>
              <a:tabLst>
                <a:tab pos="457200" algn="l"/>
              </a:tabLst>
            </a:pPr>
            <a:r>
              <a:rPr lang="en-US" dirty="0">
                <a:latin typeface="+mn-lt"/>
              </a:rPr>
              <a:t>	•  Justification is </a:t>
            </a:r>
            <a:r>
              <a:rPr lang="en-US" dirty="0" smtClean="0">
                <a:latin typeface="+mn-lt"/>
              </a:rPr>
              <a:t>NOT needed </a:t>
            </a:r>
            <a:r>
              <a:rPr lang="en-US" dirty="0">
                <a:latin typeface="+mn-lt"/>
              </a:rPr>
              <a:t>at registration stage</a:t>
            </a:r>
          </a:p>
          <a:p>
            <a:pPr>
              <a:tabLst>
                <a:tab pos="457200" algn="l"/>
              </a:tabLst>
            </a:pPr>
            <a:r>
              <a:rPr lang="en-US" dirty="0">
                <a:latin typeface="+mn-lt"/>
              </a:rPr>
              <a:t>	•  Budget request </a:t>
            </a:r>
            <a:r>
              <a:rPr lang="en-US" dirty="0" smtClean="0">
                <a:latin typeface="+mn-lt"/>
              </a:rPr>
              <a:t>MAY BE CHANGED </a:t>
            </a:r>
            <a:r>
              <a:rPr lang="en-US" dirty="0">
                <a:latin typeface="+mn-lt"/>
              </a:rPr>
              <a:t>at application </a:t>
            </a:r>
            <a:r>
              <a:rPr lang="en-US" dirty="0" smtClean="0">
                <a:latin typeface="+mn-lt"/>
              </a:rPr>
              <a:t>stage</a:t>
            </a:r>
          </a:p>
          <a:p>
            <a:pPr>
              <a:tabLst>
                <a:tab pos="457200" algn="l"/>
              </a:tabLst>
            </a:pPr>
            <a:endParaRPr lang="en-US" sz="800" dirty="0">
              <a:latin typeface="+mn-lt"/>
            </a:endParaRPr>
          </a:p>
          <a:p>
            <a:pPr marL="457200" indent="-457200">
              <a:buAutoNum type="arabicPeriod" startAt="5"/>
              <a:tabLst>
                <a:tab pos="457200" algn="l"/>
              </a:tabLst>
            </a:pPr>
            <a:r>
              <a:rPr lang="en-US" dirty="0">
                <a:latin typeface="+mn-lt"/>
              </a:rPr>
              <a:t>Complete </a:t>
            </a:r>
            <a:r>
              <a:rPr lang="en-US" b="1" dirty="0">
                <a:latin typeface="+mn-lt"/>
              </a:rPr>
              <a:t>Peer Review Administration Information</a:t>
            </a:r>
          </a:p>
          <a:p>
            <a:pPr>
              <a:tabLst>
                <a:tab pos="457200" algn="l"/>
                <a:tab pos="736600" algn="l"/>
              </a:tabLst>
            </a:pPr>
            <a:r>
              <a:rPr lang="en-US" b="1" dirty="0">
                <a:latin typeface="+mn-lt"/>
              </a:rPr>
              <a:t>	•  </a:t>
            </a:r>
            <a:r>
              <a:rPr lang="en-US" dirty="0">
                <a:latin typeface="+mn-lt"/>
              </a:rPr>
              <a:t>Suggest Canadian/international reviewers with </a:t>
            </a:r>
            <a:r>
              <a:rPr lang="en-US" dirty="0" smtClean="0">
                <a:latin typeface="+mn-lt"/>
              </a:rPr>
              <a:t>expertise </a:t>
            </a:r>
            <a:r>
              <a:rPr lang="en-US" dirty="0">
                <a:latin typeface="+mn-lt"/>
              </a:rPr>
              <a:t>to </a:t>
            </a:r>
            <a:r>
              <a:rPr lang="en-US" dirty="0" smtClean="0">
                <a:latin typeface="+mn-lt"/>
              </a:rPr>
              <a:t>			review your application </a:t>
            </a:r>
            <a:r>
              <a:rPr lang="en-US" dirty="0">
                <a:latin typeface="+mn-lt"/>
              </a:rPr>
              <a:t>and who are not in conflict of </a:t>
            </a:r>
            <a:r>
              <a:rPr lang="en-US" dirty="0" smtClean="0">
                <a:latin typeface="+mn-lt"/>
              </a:rPr>
              <a:t>interest</a:t>
            </a:r>
            <a:endParaRPr lang="en-US" sz="3200" dirty="0"/>
          </a:p>
          <a:p>
            <a:endParaRPr lang="en-US" i="1" dirty="0"/>
          </a:p>
        </p:txBody>
      </p:sp>
    </p:spTree>
    <p:extLst>
      <p:ext uri="{BB962C8B-B14F-4D97-AF65-F5344CB8AC3E}">
        <p14:creationId xmlns:p14="http://schemas.microsoft.com/office/powerpoint/2010/main" val="289524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57200"/>
            <a:ext cx="8001001" cy="609600"/>
          </a:xfrm>
        </p:spPr>
        <p:txBody>
          <a:bodyPr/>
          <a:lstStyle/>
          <a:p>
            <a:r>
              <a:rPr lang="en-CA" dirty="0" smtClean="0">
                <a:solidFill>
                  <a:srgbClr val="0C1C47"/>
                </a:solidFill>
              </a:rPr>
              <a:t>Registration, </a:t>
            </a:r>
            <a:r>
              <a:rPr lang="en-CA" i="1" dirty="0" smtClean="0">
                <a:solidFill>
                  <a:srgbClr val="0C1C47"/>
                </a:solidFill>
              </a:rPr>
              <a:t>cont’d</a:t>
            </a:r>
            <a:endParaRPr lang="en-US" i="1" dirty="0">
              <a:solidFill>
                <a:srgbClr val="0C1C47"/>
              </a:solidFill>
            </a:endParaRPr>
          </a:p>
        </p:txBody>
      </p:sp>
      <p:sp>
        <p:nvSpPr>
          <p:cNvPr id="3" name="Text Placeholder 2"/>
          <p:cNvSpPr>
            <a:spLocks noGrp="1"/>
          </p:cNvSpPr>
          <p:nvPr>
            <p:ph type="body" idx="1"/>
          </p:nvPr>
        </p:nvSpPr>
        <p:spPr>
          <a:xfrm>
            <a:off x="530352" y="1371600"/>
            <a:ext cx="8551069" cy="3570208"/>
          </a:xfrm>
        </p:spPr>
        <p:txBody>
          <a:bodyPr/>
          <a:lstStyle/>
          <a:p>
            <a:pPr>
              <a:tabLst>
                <a:tab pos="457200" algn="l"/>
                <a:tab pos="804863" algn="l"/>
              </a:tabLst>
            </a:pPr>
            <a:r>
              <a:rPr lang="en-US" dirty="0" smtClean="0">
                <a:latin typeface="+mn-lt"/>
              </a:rPr>
              <a:t>6</a:t>
            </a:r>
            <a:r>
              <a:rPr lang="en-US" dirty="0">
                <a:latin typeface="+mn-lt"/>
              </a:rPr>
              <a:t>.   </a:t>
            </a:r>
            <a:r>
              <a:rPr lang="en-US" b="1" dirty="0">
                <a:latin typeface="+mn-lt"/>
              </a:rPr>
              <a:t>Preview</a:t>
            </a:r>
          </a:p>
          <a:p>
            <a:pPr>
              <a:tabLst>
                <a:tab pos="463550" algn="l"/>
                <a:tab pos="736600" algn="l"/>
              </a:tabLst>
            </a:pPr>
            <a:r>
              <a:rPr lang="en-US" b="1" dirty="0">
                <a:latin typeface="+mn-lt"/>
              </a:rPr>
              <a:t>	•  </a:t>
            </a:r>
            <a:r>
              <a:rPr lang="en-US" dirty="0">
                <a:latin typeface="+mn-lt"/>
              </a:rPr>
              <a:t>Nominated Principal Applicant (NPA) reviews </a:t>
            </a:r>
            <a:r>
              <a:rPr lang="en-US" dirty="0" smtClean="0">
                <a:latin typeface="+mn-lt"/>
              </a:rPr>
              <a:t>entire 				registration to </a:t>
            </a:r>
            <a:r>
              <a:rPr lang="en-US" dirty="0">
                <a:latin typeface="+mn-lt"/>
              </a:rPr>
              <a:t>ensure </a:t>
            </a:r>
            <a:r>
              <a:rPr lang="en-US" dirty="0" smtClean="0">
                <a:latin typeface="+mn-lt"/>
              </a:rPr>
              <a:t>completeness</a:t>
            </a:r>
          </a:p>
          <a:p>
            <a:pPr>
              <a:tabLst>
                <a:tab pos="463550" algn="l"/>
                <a:tab pos="736600" algn="l"/>
              </a:tabLst>
            </a:pPr>
            <a:endParaRPr lang="en-US" sz="800" dirty="0">
              <a:latin typeface="+mn-lt"/>
            </a:endParaRPr>
          </a:p>
          <a:p>
            <a:pPr>
              <a:tabLst>
                <a:tab pos="457200" algn="l"/>
              </a:tabLst>
            </a:pPr>
            <a:r>
              <a:rPr lang="en-US" dirty="0">
                <a:latin typeface="+mn-lt"/>
              </a:rPr>
              <a:t>7.</a:t>
            </a:r>
            <a:r>
              <a:rPr lang="en-US" b="1" dirty="0">
                <a:latin typeface="+mn-lt"/>
              </a:rPr>
              <a:t>	Consent and Submit</a:t>
            </a:r>
          </a:p>
          <a:p>
            <a:pPr>
              <a:tabLst>
                <a:tab pos="457200" algn="l"/>
              </a:tabLst>
            </a:pPr>
            <a:r>
              <a:rPr lang="en-US" dirty="0">
                <a:latin typeface="+mn-lt"/>
              </a:rPr>
              <a:t>       •  NPA </a:t>
            </a:r>
            <a:r>
              <a:rPr lang="en-US" dirty="0" smtClean="0">
                <a:latin typeface="+mn-lt"/>
              </a:rPr>
              <a:t>agrees </a:t>
            </a:r>
            <a:r>
              <a:rPr lang="en-US" dirty="0">
                <a:latin typeface="+mn-lt"/>
              </a:rPr>
              <a:t>to Conditions </a:t>
            </a:r>
            <a:r>
              <a:rPr lang="en-US" dirty="0" smtClean="0">
                <a:latin typeface="+mn-lt"/>
              </a:rPr>
              <a:t>and Consents </a:t>
            </a:r>
            <a:r>
              <a:rPr lang="en-US" dirty="0">
                <a:latin typeface="+mn-lt"/>
              </a:rPr>
              <a:t>on </a:t>
            </a:r>
            <a:r>
              <a:rPr lang="en-US" dirty="0" err="1" smtClean="0">
                <a:latin typeface="+mn-lt"/>
              </a:rPr>
              <a:t>ResearchNet</a:t>
            </a:r>
            <a:endParaRPr lang="en-US" dirty="0">
              <a:latin typeface="+mn-lt"/>
            </a:endParaRPr>
          </a:p>
          <a:p>
            <a:pPr>
              <a:tabLst>
                <a:tab pos="457200" algn="l"/>
              </a:tabLst>
            </a:pPr>
            <a:r>
              <a:rPr lang="en-US" dirty="0">
                <a:latin typeface="+mn-lt"/>
              </a:rPr>
              <a:t>	•  MRA </a:t>
            </a:r>
            <a:r>
              <a:rPr lang="en-US" dirty="0" smtClean="0">
                <a:latin typeface="+mn-lt"/>
              </a:rPr>
              <a:t>submissions/signatures </a:t>
            </a:r>
            <a:r>
              <a:rPr lang="en-US" dirty="0">
                <a:latin typeface="+mn-lt"/>
              </a:rPr>
              <a:t>are NOT required at registration</a:t>
            </a:r>
          </a:p>
          <a:p>
            <a:pPr>
              <a:tabLst>
                <a:tab pos="457200" algn="l"/>
              </a:tabLst>
            </a:pPr>
            <a:r>
              <a:rPr lang="en-US" dirty="0">
                <a:latin typeface="+mn-lt"/>
              </a:rPr>
              <a:t>	•  Submit by Monday, January 18, 2016, 20:00 ET</a:t>
            </a:r>
          </a:p>
          <a:p>
            <a:pPr>
              <a:tabLst>
                <a:tab pos="457200" algn="l"/>
              </a:tabLst>
            </a:pPr>
            <a:endParaRPr lang="en-US" sz="3200" dirty="0"/>
          </a:p>
          <a:p>
            <a:endParaRPr lang="en-US" i="1" dirty="0"/>
          </a:p>
        </p:txBody>
      </p:sp>
      <p:pic>
        <p:nvPicPr>
          <p:cNvPr id="5" name="Picture 4" descr="http://socialconnections.info/wp-content/uploads/2012/07/Submit-Button-300x225.png">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27094" y="3962400"/>
            <a:ext cx="1424130" cy="1264216"/>
          </a:xfrm>
          <a:prstGeom prst="rect">
            <a:avLst/>
          </a:prstGeom>
          <a:noFill/>
          <a:ln>
            <a:noFill/>
          </a:ln>
        </p:spPr>
      </p:pic>
      <p:pic>
        <p:nvPicPr>
          <p:cNvPr id="6" name="Picture 5" descr="http://www.muli.biz/sites/default/files/image/solution/investigate.png">
            <a:hlinkClick r:id="rId5"/>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5200" y="685800"/>
            <a:ext cx="1336024" cy="1366526"/>
          </a:xfrm>
          <a:prstGeom prst="rect">
            <a:avLst/>
          </a:prstGeom>
          <a:noFill/>
          <a:ln>
            <a:noFill/>
          </a:ln>
        </p:spPr>
      </p:pic>
    </p:spTree>
    <p:extLst>
      <p:ext uri="{BB962C8B-B14F-4D97-AF65-F5344CB8AC3E}">
        <p14:creationId xmlns:p14="http://schemas.microsoft.com/office/powerpoint/2010/main" val="3946290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01001" cy="609600"/>
          </a:xfrm>
        </p:spPr>
        <p:txBody>
          <a:bodyPr/>
          <a:lstStyle/>
          <a:p>
            <a:r>
              <a:rPr lang="en-CA" dirty="0" smtClean="0">
                <a:solidFill>
                  <a:srgbClr val="0C1C47"/>
                </a:solidFill>
              </a:rPr>
              <a:t>Application - Written Requirements</a:t>
            </a:r>
            <a:endParaRPr lang="en-US" dirty="0">
              <a:solidFill>
                <a:srgbClr val="0C1C47"/>
              </a:solidFill>
            </a:endParaRPr>
          </a:p>
        </p:txBody>
      </p:sp>
      <p:pic>
        <p:nvPicPr>
          <p:cNvPr id="7" name="Picture 6" descr="Disciplina-.jpg"/>
          <p:cNvPicPr>
            <a:picLocks noChangeAspect="1"/>
          </p:cNvPicPr>
          <p:nvPr/>
        </p:nvPicPr>
        <p:blipFill>
          <a:blip r:embed="rId3" cstate="print"/>
          <a:stretch>
            <a:fillRect/>
          </a:stretch>
        </p:blipFill>
        <p:spPr>
          <a:xfrm>
            <a:off x="6728636" y="2971800"/>
            <a:ext cx="2257947" cy="1693460"/>
          </a:xfrm>
          <a:prstGeom prst="rect">
            <a:avLst/>
          </a:prstGeom>
        </p:spPr>
      </p:pic>
      <p:sp>
        <p:nvSpPr>
          <p:cNvPr id="3" name="Text Placeholder 2"/>
          <p:cNvSpPr>
            <a:spLocks noGrp="1"/>
          </p:cNvSpPr>
          <p:nvPr>
            <p:ph type="body" idx="1"/>
          </p:nvPr>
        </p:nvSpPr>
        <p:spPr>
          <a:xfrm>
            <a:off x="533400" y="1371600"/>
            <a:ext cx="8153400" cy="4985980"/>
          </a:xfrm>
        </p:spPr>
        <p:txBody>
          <a:bodyPr/>
          <a:lstStyle/>
          <a:p>
            <a:pPr marL="457200" indent="-457200">
              <a:buSzPct val="75000"/>
              <a:buFont typeface="Wingdings" panose="05000000000000000000" pitchFamily="2" charset="2"/>
              <a:buChar char="q"/>
              <a:tabLst>
                <a:tab pos="457200" algn="l"/>
                <a:tab pos="736600" algn="l"/>
              </a:tabLst>
            </a:pPr>
            <a:r>
              <a:rPr lang="en-CA" b="1" dirty="0" smtClean="0">
                <a:latin typeface="+mn-lt"/>
              </a:rPr>
              <a:t>CVs and Participant Information</a:t>
            </a:r>
            <a:r>
              <a:rPr lang="en-CA" dirty="0">
                <a:latin typeface="+mn-lt"/>
              </a:rPr>
              <a:t/>
            </a:r>
            <a:br>
              <a:rPr lang="en-CA" dirty="0">
                <a:latin typeface="+mn-lt"/>
              </a:rPr>
            </a:br>
            <a:r>
              <a:rPr lang="en-CA" dirty="0" smtClean="0">
                <a:latin typeface="+mn-lt"/>
              </a:rPr>
              <a:t>•  </a:t>
            </a:r>
            <a:r>
              <a:rPr lang="en-CA" b="1" dirty="0" smtClean="0">
                <a:latin typeface="+mn-lt"/>
              </a:rPr>
              <a:t>Project </a:t>
            </a:r>
            <a:r>
              <a:rPr lang="en-CA" b="1" dirty="0" err="1" smtClean="0">
                <a:latin typeface="+mj-lt"/>
              </a:rPr>
              <a:t>Biosketch</a:t>
            </a:r>
            <a:r>
              <a:rPr lang="en-CA" b="1" dirty="0" smtClean="0">
                <a:latin typeface="+mj-lt"/>
              </a:rPr>
              <a:t> CV </a:t>
            </a:r>
            <a:br>
              <a:rPr lang="en-CA" b="1" dirty="0" smtClean="0">
                <a:latin typeface="+mj-lt"/>
              </a:rPr>
            </a:br>
            <a:r>
              <a:rPr lang="en-CA" b="1" dirty="0" smtClean="0">
                <a:latin typeface="+mj-lt"/>
              </a:rPr>
              <a:t>    </a:t>
            </a:r>
            <a:r>
              <a:rPr lang="en-CA" dirty="0" smtClean="0">
                <a:latin typeface="+mj-lt"/>
              </a:rPr>
              <a:t>for Nominated Principal Applicant / Principal Applicants</a:t>
            </a:r>
          </a:p>
          <a:p>
            <a:pPr>
              <a:tabLst>
                <a:tab pos="457200" algn="l"/>
                <a:tab pos="736600" algn="l"/>
              </a:tabLst>
            </a:pPr>
            <a:r>
              <a:rPr lang="en-CA" dirty="0" smtClean="0">
                <a:latin typeface="+mj-lt"/>
              </a:rPr>
              <a:t>	•	</a:t>
            </a:r>
            <a:r>
              <a:rPr lang="en-CA" b="1" dirty="0" smtClean="0">
                <a:latin typeface="+mj-lt"/>
              </a:rPr>
              <a:t>Project Scheme Co-Applicant CV </a:t>
            </a:r>
            <a:r>
              <a:rPr lang="en-CA" dirty="0" smtClean="0">
                <a:latin typeface="+mj-lt"/>
              </a:rPr>
              <a:t>for Co-Applicants</a:t>
            </a:r>
          </a:p>
          <a:p>
            <a:pPr>
              <a:tabLst>
                <a:tab pos="457200" algn="l"/>
                <a:tab pos="736600" algn="l"/>
              </a:tabLst>
            </a:pPr>
            <a:r>
              <a:rPr lang="en-US" dirty="0" smtClean="0">
                <a:solidFill>
                  <a:schemeClr val="tx1"/>
                </a:solidFill>
                <a:latin typeface="+mj-lt"/>
              </a:rPr>
              <a:t>	</a:t>
            </a:r>
            <a:r>
              <a:rPr lang="en-CA" dirty="0">
                <a:latin typeface="+mj-lt"/>
              </a:rPr>
              <a:t>•	</a:t>
            </a:r>
            <a:r>
              <a:rPr lang="en-US" dirty="0" smtClean="0">
                <a:solidFill>
                  <a:schemeClr val="tx1"/>
                </a:solidFill>
                <a:latin typeface="+mj-lt"/>
              </a:rPr>
              <a:t>Most </a:t>
            </a:r>
            <a:r>
              <a:rPr lang="en-US" dirty="0">
                <a:solidFill>
                  <a:schemeClr val="tx1"/>
                </a:solidFill>
                <a:latin typeface="+mj-lt"/>
              </a:rPr>
              <a:t>Significant Contributions </a:t>
            </a:r>
            <a:r>
              <a:rPr lang="en-US" b="1" dirty="0" smtClean="0">
                <a:solidFill>
                  <a:schemeClr val="tx1"/>
                </a:solidFill>
                <a:latin typeface="+mj-lt"/>
              </a:rPr>
              <a:t/>
            </a:r>
            <a:br>
              <a:rPr lang="en-US" b="1" dirty="0" smtClean="0">
                <a:solidFill>
                  <a:schemeClr val="tx1"/>
                </a:solidFill>
                <a:latin typeface="+mj-lt"/>
              </a:rPr>
            </a:br>
            <a:r>
              <a:rPr lang="en-US" b="1" dirty="0" smtClean="0">
                <a:solidFill>
                  <a:schemeClr val="tx1"/>
                </a:solidFill>
                <a:latin typeface="+mj-lt"/>
              </a:rPr>
              <a:t>		</a:t>
            </a:r>
            <a:r>
              <a:rPr lang="en-US" dirty="0" smtClean="0">
                <a:solidFill>
                  <a:schemeClr val="tx1"/>
                </a:solidFill>
                <a:latin typeface="+mj-lt"/>
              </a:rPr>
              <a:t>(</a:t>
            </a:r>
            <a:r>
              <a:rPr lang="en-US" dirty="0">
                <a:solidFill>
                  <a:schemeClr val="tx1"/>
                </a:solidFill>
                <a:latin typeface="+mj-lt"/>
              </a:rPr>
              <a:t>maximum of 5)</a:t>
            </a:r>
            <a:r>
              <a:rPr lang="en-CA" dirty="0">
                <a:latin typeface="+mj-lt"/>
              </a:rPr>
              <a:t> </a:t>
            </a:r>
            <a:r>
              <a:rPr lang="en-US" dirty="0">
                <a:solidFill>
                  <a:schemeClr val="tx1"/>
                </a:solidFill>
                <a:latin typeface="+mj-lt"/>
              </a:rPr>
              <a:t>–</a:t>
            </a:r>
            <a:r>
              <a:rPr lang="en-CA" dirty="0">
                <a:latin typeface="+mj-lt"/>
              </a:rPr>
              <a:t> </a:t>
            </a:r>
            <a:r>
              <a:rPr lang="en-US" i="1" dirty="0" smtClean="0">
                <a:solidFill>
                  <a:schemeClr val="tx1"/>
                </a:solidFill>
                <a:latin typeface="+mj-lt"/>
              </a:rPr>
              <a:t>3500 </a:t>
            </a:r>
            <a:r>
              <a:rPr lang="en-US" i="1" dirty="0">
                <a:solidFill>
                  <a:schemeClr val="tx1"/>
                </a:solidFill>
                <a:latin typeface="+mj-lt"/>
              </a:rPr>
              <a:t>characters / 1 page</a:t>
            </a:r>
            <a:endParaRPr lang="en-CA" dirty="0" smtClean="0">
              <a:latin typeface="+mj-lt"/>
            </a:endParaRPr>
          </a:p>
          <a:p>
            <a:pPr>
              <a:tabLst>
                <a:tab pos="457200" algn="l"/>
              </a:tabLst>
            </a:pPr>
            <a:endParaRPr lang="en-CA" sz="800" dirty="0">
              <a:latin typeface="+mn-lt"/>
            </a:endParaRPr>
          </a:p>
          <a:p>
            <a:pPr marL="457200" indent="-457200">
              <a:buSzPct val="75000"/>
              <a:buFont typeface="Wingdings" panose="05000000000000000000" pitchFamily="2" charset="2"/>
              <a:buChar char="q"/>
              <a:tabLst>
                <a:tab pos="463550" algn="l"/>
              </a:tabLst>
            </a:pPr>
            <a:r>
              <a:rPr lang="en-CA" b="1" dirty="0" smtClean="0">
                <a:latin typeface="+mn-lt"/>
              </a:rPr>
              <a:t>Proposal Information</a:t>
            </a:r>
          </a:p>
          <a:p>
            <a:pPr>
              <a:tabLst>
                <a:tab pos="457200" algn="l"/>
              </a:tabLst>
            </a:pPr>
            <a:r>
              <a:rPr lang="en-CA" sz="2000" dirty="0" smtClean="0"/>
              <a:t>	</a:t>
            </a:r>
            <a:r>
              <a:rPr lang="en-US" dirty="0" smtClean="0">
                <a:solidFill>
                  <a:schemeClr val="tx1"/>
                </a:solidFill>
                <a:latin typeface="+mj-lt"/>
              </a:rPr>
              <a:t>•  </a:t>
            </a:r>
            <a:r>
              <a:rPr lang="en-US" i="1" dirty="0" smtClean="0">
                <a:solidFill>
                  <a:schemeClr val="tx1"/>
                </a:solidFill>
                <a:latin typeface="+mj-lt"/>
              </a:rPr>
              <a:t>Lay Summary </a:t>
            </a:r>
            <a:r>
              <a:rPr lang="en-US" dirty="0">
                <a:solidFill>
                  <a:schemeClr val="tx1"/>
                </a:solidFill>
                <a:latin typeface="+mj-lt"/>
              </a:rPr>
              <a:t>– </a:t>
            </a:r>
            <a:r>
              <a:rPr lang="en-US" i="1" dirty="0">
                <a:solidFill>
                  <a:schemeClr val="tx1"/>
                </a:solidFill>
                <a:latin typeface="+mj-lt"/>
              </a:rPr>
              <a:t>2000 </a:t>
            </a:r>
            <a:r>
              <a:rPr lang="en-US" i="1" dirty="0" smtClean="0">
                <a:solidFill>
                  <a:schemeClr val="tx1"/>
                </a:solidFill>
                <a:latin typeface="+mj-lt"/>
              </a:rPr>
              <a:t>characters</a:t>
            </a:r>
          </a:p>
          <a:p>
            <a:pPr>
              <a:tabLst>
                <a:tab pos="457200" algn="l"/>
              </a:tabLst>
            </a:pPr>
            <a:r>
              <a:rPr lang="en-US" dirty="0" smtClean="0">
                <a:solidFill>
                  <a:schemeClr val="tx1"/>
                </a:solidFill>
                <a:latin typeface="+mj-lt"/>
              </a:rPr>
              <a:t>	•  </a:t>
            </a:r>
            <a:r>
              <a:rPr lang="en-US" dirty="0">
                <a:solidFill>
                  <a:schemeClr val="tx1"/>
                </a:solidFill>
                <a:latin typeface="+mj-lt"/>
              </a:rPr>
              <a:t>Sex/Gender Considerations – </a:t>
            </a:r>
            <a:r>
              <a:rPr lang="en-US" i="1" dirty="0">
                <a:solidFill>
                  <a:schemeClr val="tx1"/>
                </a:solidFill>
                <a:latin typeface="+mj-lt"/>
              </a:rPr>
              <a:t>2000 characters</a:t>
            </a:r>
          </a:p>
          <a:p>
            <a:pPr>
              <a:tabLst>
                <a:tab pos="457200" algn="l"/>
              </a:tabLst>
            </a:pPr>
            <a:endParaRPr lang="en-US" sz="800" i="1" dirty="0" smtClean="0">
              <a:solidFill>
                <a:schemeClr val="tx1"/>
              </a:solidFill>
            </a:endParaRPr>
          </a:p>
          <a:p>
            <a:pPr marL="457200" indent="-457200">
              <a:buSzPct val="75000"/>
              <a:buFont typeface="Wingdings" panose="05000000000000000000" pitchFamily="2" charset="2"/>
              <a:buChar char="q"/>
              <a:tabLst>
                <a:tab pos="457200" algn="l"/>
              </a:tabLst>
            </a:pPr>
            <a:r>
              <a:rPr lang="en-US" b="1" dirty="0" smtClean="0">
                <a:solidFill>
                  <a:schemeClr val="tx1"/>
                </a:solidFill>
                <a:latin typeface="+mj-lt"/>
              </a:rPr>
              <a:t>Budget </a:t>
            </a:r>
            <a:r>
              <a:rPr lang="en-CA" dirty="0" smtClean="0">
                <a:latin typeface="+mj-lt"/>
              </a:rPr>
              <a:t>	</a:t>
            </a:r>
          </a:p>
          <a:p>
            <a:pPr>
              <a:tabLst>
                <a:tab pos="457200" algn="l"/>
              </a:tabLst>
            </a:pPr>
            <a:r>
              <a:rPr lang="en-CA" dirty="0">
                <a:latin typeface="+mj-lt"/>
              </a:rPr>
              <a:t>	</a:t>
            </a:r>
            <a:r>
              <a:rPr lang="en-CA" dirty="0" smtClean="0">
                <a:latin typeface="+mj-lt"/>
              </a:rPr>
              <a:t>•  </a:t>
            </a:r>
            <a:r>
              <a:rPr lang="en-CA" dirty="0">
                <a:latin typeface="+mj-lt"/>
              </a:rPr>
              <a:t>Justify budget </a:t>
            </a:r>
            <a:r>
              <a:rPr lang="en-CA" dirty="0" smtClean="0">
                <a:latin typeface="+mj-lt"/>
              </a:rPr>
              <a:t>for each category </a:t>
            </a:r>
            <a:r>
              <a:rPr lang="en-US" dirty="0">
                <a:solidFill>
                  <a:schemeClr val="tx1"/>
                </a:solidFill>
                <a:latin typeface="+mj-lt"/>
              </a:rPr>
              <a:t>– </a:t>
            </a:r>
            <a:r>
              <a:rPr lang="en-CA" i="1" dirty="0">
                <a:latin typeface="+mj-lt"/>
              </a:rPr>
              <a:t>900 characters each</a:t>
            </a:r>
          </a:p>
          <a:p>
            <a:pPr marL="457200" indent="-457200">
              <a:buAutoNum type="arabicPeriod" startAt="3"/>
              <a:tabLst>
                <a:tab pos="457200" algn="l"/>
              </a:tabLst>
            </a:pPr>
            <a:endParaRPr lang="en-US" dirty="0">
              <a:solidFill>
                <a:schemeClr val="tx1"/>
              </a:solidFill>
            </a:endParaRPr>
          </a:p>
          <a:p>
            <a:pPr>
              <a:tabLst>
                <a:tab pos="463550" algn="l"/>
              </a:tabLst>
            </a:pPr>
            <a:r>
              <a:rPr lang="en-CA" sz="2000" dirty="0"/>
              <a:t>	</a:t>
            </a:r>
            <a:endParaRPr lang="en-CA" sz="2200" b="1" dirty="0" smtClean="0">
              <a:solidFill>
                <a:srgbClr val="FF0000"/>
              </a:solidFill>
              <a:latin typeface="+mn-lt"/>
            </a:endParaRPr>
          </a:p>
        </p:txBody>
      </p:sp>
    </p:spTree>
    <p:extLst>
      <p:ext uri="{BB962C8B-B14F-4D97-AF65-F5344CB8AC3E}">
        <p14:creationId xmlns:p14="http://schemas.microsoft.com/office/powerpoint/2010/main" val="241727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01001" cy="609600"/>
          </a:xfrm>
        </p:spPr>
        <p:txBody>
          <a:bodyPr/>
          <a:lstStyle/>
          <a:p>
            <a:r>
              <a:rPr lang="en-CA" dirty="0">
                <a:solidFill>
                  <a:srgbClr val="0C1C47"/>
                </a:solidFill>
              </a:rPr>
              <a:t>Application Requirements, </a:t>
            </a:r>
            <a:r>
              <a:rPr lang="en-CA" i="1" dirty="0">
                <a:solidFill>
                  <a:srgbClr val="0C1C47"/>
                </a:solidFill>
              </a:rPr>
              <a:t>cont’d</a:t>
            </a:r>
            <a:endParaRPr lang="en-US" sz="3200" i="1" dirty="0">
              <a:solidFill>
                <a:srgbClr val="0C1C47"/>
              </a:solidFill>
            </a:endParaRPr>
          </a:p>
        </p:txBody>
      </p:sp>
      <p:sp>
        <p:nvSpPr>
          <p:cNvPr id="3" name="Text Placeholder 2"/>
          <p:cNvSpPr>
            <a:spLocks noGrp="1"/>
          </p:cNvSpPr>
          <p:nvPr>
            <p:ph type="body" idx="1"/>
          </p:nvPr>
        </p:nvSpPr>
        <p:spPr>
          <a:xfrm>
            <a:off x="530352" y="1371600"/>
            <a:ext cx="8382000" cy="4862870"/>
          </a:xfrm>
        </p:spPr>
        <p:txBody>
          <a:bodyPr/>
          <a:lstStyle/>
          <a:p>
            <a:pPr marL="342900" indent="-342900">
              <a:buSzPct val="75000"/>
              <a:buFont typeface="Wingdings" panose="05000000000000000000" pitchFamily="2" charset="2"/>
              <a:buChar char="q"/>
              <a:tabLst>
                <a:tab pos="463550" algn="l"/>
              </a:tabLst>
            </a:pPr>
            <a:r>
              <a:rPr lang="en-CA" b="1" dirty="0">
                <a:latin typeface="+mj-lt"/>
              </a:rPr>
              <a:t>	</a:t>
            </a:r>
            <a:r>
              <a:rPr lang="en-CA" b="1" dirty="0">
                <a:solidFill>
                  <a:srgbClr val="FF0000"/>
                </a:solidFill>
                <a:latin typeface="+mj-lt"/>
              </a:rPr>
              <a:t>Structured </a:t>
            </a:r>
            <a:r>
              <a:rPr lang="en-CA" b="1" dirty="0" smtClean="0">
                <a:solidFill>
                  <a:srgbClr val="FF0000"/>
                </a:solidFill>
                <a:latin typeface="+mj-lt"/>
              </a:rPr>
              <a:t>Application</a:t>
            </a:r>
            <a:endParaRPr lang="en-CA" b="1" dirty="0">
              <a:solidFill>
                <a:srgbClr val="FF0000"/>
              </a:solidFill>
              <a:latin typeface="+mj-lt"/>
            </a:endParaRPr>
          </a:p>
          <a:p>
            <a:pPr marL="457200" indent="-457200">
              <a:tabLst>
                <a:tab pos="736600" algn="l"/>
                <a:tab pos="914400" algn="l"/>
              </a:tabLst>
            </a:pPr>
            <a:r>
              <a:rPr lang="en-CA" b="1" dirty="0">
                <a:solidFill>
                  <a:srgbClr val="FF0000"/>
                </a:solidFill>
                <a:latin typeface="+mj-lt"/>
              </a:rPr>
              <a:t>	•	Summary</a:t>
            </a:r>
          </a:p>
          <a:p>
            <a:pPr marL="457200" indent="-457200" defTabSz="461963">
              <a:tabLst>
                <a:tab pos="736600" algn="l"/>
                <a:tab pos="914400" algn="l"/>
              </a:tabLst>
            </a:pPr>
            <a:r>
              <a:rPr lang="en-CA" b="1" dirty="0">
                <a:solidFill>
                  <a:srgbClr val="FF0000"/>
                </a:solidFill>
                <a:latin typeface="+mj-lt"/>
              </a:rPr>
              <a:t>	•	Concept </a:t>
            </a:r>
          </a:p>
          <a:p>
            <a:pPr marL="1152525" indent="-415925" defTabSz="461963">
              <a:buFont typeface="Wingdings" pitchFamily="2" charset="2"/>
              <a:buChar char="Ø"/>
              <a:tabLst>
                <a:tab pos="1371600" algn="l"/>
                <a:tab pos="1487488" algn="l"/>
              </a:tabLst>
            </a:pPr>
            <a:r>
              <a:rPr lang="en-CA" b="1" dirty="0">
                <a:solidFill>
                  <a:srgbClr val="FF0000"/>
                </a:solidFill>
                <a:latin typeface="+mj-lt"/>
              </a:rPr>
              <a:t>Quality of the Idea</a:t>
            </a:r>
          </a:p>
          <a:p>
            <a:pPr marL="1152525" indent="-415925" defTabSz="461963">
              <a:buFont typeface="Wingdings" pitchFamily="2" charset="2"/>
              <a:buChar char="Ø"/>
              <a:tabLst>
                <a:tab pos="1371600" algn="l"/>
                <a:tab pos="1487488" algn="l"/>
              </a:tabLst>
            </a:pPr>
            <a:r>
              <a:rPr lang="en-CA" b="1" dirty="0">
                <a:solidFill>
                  <a:srgbClr val="FF0000"/>
                </a:solidFill>
                <a:latin typeface="+mj-lt"/>
              </a:rPr>
              <a:t>Importance of the Idea </a:t>
            </a:r>
          </a:p>
          <a:p>
            <a:pPr marL="457200" indent="-457200">
              <a:tabLst>
                <a:tab pos="736600" algn="l"/>
                <a:tab pos="1371600" algn="l"/>
              </a:tabLst>
            </a:pPr>
            <a:r>
              <a:rPr lang="en-CA" b="1" dirty="0">
                <a:solidFill>
                  <a:srgbClr val="FF0000"/>
                </a:solidFill>
                <a:latin typeface="+mj-lt"/>
              </a:rPr>
              <a:t>	•	Feasibility </a:t>
            </a:r>
          </a:p>
          <a:p>
            <a:pPr marL="1146175" indent="-409575">
              <a:buFont typeface="Wingdings" pitchFamily="2" charset="2"/>
              <a:buChar char="Ø"/>
              <a:tabLst>
                <a:tab pos="914400" algn="l"/>
                <a:tab pos="1371600" algn="l"/>
              </a:tabLst>
            </a:pPr>
            <a:r>
              <a:rPr lang="en-CA" b="1" dirty="0">
                <a:solidFill>
                  <a:srgbClr val="FF0000"/>
                </a:solidFill>
                <a:latin typeface="+mj-lt"/>
              </a:rPr>
              <a:t>Approach</a:t>
            </a:r>
          </a:p>
          <a:p>
            <a:pPr marL="1146175" indent="-409575">
              <a:buFont typeface="Wingdings" pitchFamily="2" charset="2"/>
              <a:buChar char="Ø"/>
              <a:tabLst>
                <a:tab pos="914400" algn="l"/>
                <a:tab pos="1371600" algn="l"/>
              </a:tabLst>
            </a:pPr>
            <a:r>
              <a:rPr lang="en-CA" b="1" dirty="0">
                <a:solidFill>
                  <a:srgbClr val="FF0000"/>
                </a:solidFill>
                <a:latin typeface="+mj-lt"/>
              </a:rPr>
              <a:t>Expertise, Experience and </a:t>
            </a:r>
            <a:r>
              <a:rPr lang="en-CA" b="1" dirty="0" smtClean="0">
                <a:solidFill>
                  <a:srgbClr val="FF0000"/>
                </a:solidFill>
                <a:latin typeface="+mj-lt"/>
              </a:rPr>
              <a:t>Resources</a:t>
            </a:r>
          </a:p>
          <a:p>
            <a:pPr marL="736600">
              <a:tabLst>
                <a:tab pos="914400" algn="l"/>
                <a:tab pos="1371600" algn="l"/>
              </a:tabLst>
            </a:pPr>
            <a:endParaRPr lang="en-CA" sz="800" b="1" dirty="0">
              <a:latin typeface="+mn-lt"/>
            </a:endParaRPr>
          </a:p>
          <a:p>
            <a:pPr marL="457200" indent="-457200">
              <a:buSzPct val="75000"/>
              <a:buFont typeface="Wingdings" panose="05000000000000000000" pitchFamily="2" charset="2"/>
              <a:buChar char="q"/>
              <a:tabLst>
                <a:tab pos="914400" algn="l"/>
                <a:tab pos="1371600" algn="l"/>
              </a:tabLst>
            </a:pPr>
            <a:r>
              <a:rPr lang="en-CA" b="1" dirty="0">
                <a:latin typeface="+mj-lt"/>
              </a:rPr>
              <a:t>References </a:t>
            </a:r>
            <a:r>
              <a:rPr lang="en-US" dirty="0">
                <a:solidFill>
                  <a:schemeClr val="tx1"/>
                </a:solidFill>
                <a:latin typeface="+mj-lt"/>
              </a:rPr>
              <a:t>– </a:t>
            </a:r>
            <a:r>
              <a:rPr lang="en-CA" i="1" dirty="0">
                <a:latin typeface="+mj-lt"/>
              </a:rPr>
              <a:t>7000 characters / 2 pages</a:t>
            </a:r>
            <a:endParaRPr lang="en-CA" b="1" dirty="0" smtClean="0">
              <a:latin typeface="+mj-lt"/>
            </a:endParaRPr>
          </a:p>
          <a:p>
            <a:pPr marL="457200" indent="-457200">
              <a:buSzPct val="75000"/>
              <a:buFont typeface="Wingdings" panose="05000000000000000000" pitchFamily="2" charset="2"/>
              <a:buChar char="q"/>
              <a:tabLst>
                <a:tab pos="914400" algn="l"/>
                <a:tab pos="1371600" algn="l"/>
              </a:tabLst>
            </a:pPr>
            <a:r>
              <a:rPr lang="en-CA" b="1" dirty="0" smtClean="0">
                <a:latin typeface="+mj-lt"/>
              </a:rPr>
              <a:t>Attachments</a:t>
            </a:r>
            <a:r>
              <a:rPr lang="en-CA" dirty="0" smtClean="0">
                <a:latin typeface="+mj-lt"/>
              </a:rPr>
              <a:t/>
            </a:r>
            <a:br>
              <a:rPr lang="en-CA" dirty="0" smtClean="0">
                <a:latin typeface="+mj-lt"/>
              </a:rPr>
            </a:br>
            <a:r>
              <a:rPr lang="en-CA" dirty="0" smtClean="0">
                <a:latin typeface="+mj-lt"/>
              </a:rPr>
              <a:t>•  </a:t>
            </a:r>
            <a:r>
              <a:rPr lang="en-CA" b="1" dirty="0" smtClean="0">
                <a:latin typeface="+mj-lt"/>
              </a:rPr>
              <a:t>Figures</a:t>
            </a:r>
            <a:r>
              <a:rPr lang="en-CA" dirty="0">
                <a:latin typeface="+mj-lt"/>
              </a:rPr>
              <a:t> </a:t>
            </a:r>
            <a:r>
              <a:rPr lang="en-US" dirty="0">
                <a:solidFill>
                  <a:schemeClr val="tx1"/>
                </a:solidFill>
                <a:latin typeface="+mj-lt"/>
              </a:rPr>
              <a:t>– </a:t>
            </a:r>
            <a:r>
              <a:rPr lang="en-CA" i="1" dirty="0" smtClean="0">
                <a:latin typeface="+mj-lt"/>
              </a:rPr>
              <a:t>up to 2 pages</a:t>
            </a:r>
            <a:r>
              <a:rPr lang="en-CA" dirty="0" smtClean="0">
                <a:latin typeface="+mn-lt"/>
              </a:rPr>
              <a:t/>
            </a:r>
            <a:br>
              <a:rPr lang="en-CA" dirty="0" smtClean="0">
                <a:latin typeface="+mn-lt"/>
              </a:rPr>
            </a:br>
            <a:r>
              <a:rPr lang="en-US" dirty="0">
                <a:solidFill>
                  <a:schemeClr val="tx1"/>
                </a:solidFill>
                <a:latin typeface="+mn-lt"/>
              </a:rPr>
              <a:t/>
            </a:r>
            <a:br>
              <a:rPr lang="en-US" dirty="0">
                <a:solidFill>
                  <a:schemeClr val="tx1"/>
                </a:solidFill>
                <a:latin typeface="+mn-lt"/>
              </a:rPr>
            </a:br>
            <a:endParaRPr lang="en-US" sz="2000" dirty="0">
              <a:solidFill>
                <a:schemeClr val="tx1"/>
              </a:solidFill>
            </a:endParaRPr>
          </a:p>
        </p:txBody>
      </p:sp>
      <p:pic>
        <p:nvPicPr>
          <p:cNvPr id="7" name="Picture 6" descr="Disciplina-.jpg"/>
          <p:cNvPicPr>
            <a:picLocks noChangeAspect="1"/>
          </p:cNvPicPr>
          <p:nvPr/>
        </p:nvPicPr>
        <p:blipFill>
          <a:blip r:embed="rId3" cstate="print"/>
          <a:stretch>
            <a:fillRect/>
          </a:stretch>
        </p:blipFill>
        <p:spPr>
          <a:xfrm>
            <a:off x="6172200" y="1828800"/>
            <a:ext cx="2266507" cy="1699880"/>
          </a:xfrm>
          <a:prstGeom prst="rect">
            <a:avLst/>
          </a:prstGeom>
        </p:spPr>
      </p:pic>
    </p:spTree>
    <p:extLst>
      <p:ext uri="{BB962C8B-B14F-4D97-AF65-F5344CB8AC3E}">
        <p14:creationId xmlns:p14="http://schemas.microsoft.com/office/powerpoint/2010/main" val="1403891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01001" cy="609600"/>
          </a:xfrm>
        </p:spPr>
        <p:txBody>
          <a:bodyPr/>
          <a:lstStyle/>
          <a:p>
            <a:r>
              <a:rPr lang="en-CA" dirty="0" smtClean="0">
                <a:solidFill>
                  <a:srgbClr val="0C1C47"/>
                </a:solidFill>
              </a:rPr>
              <a:t>Structured Application</a:t>
            </a:r>
            <a:endParaRPr lang="en-US" dirty="0">
              <a:solidFill>
                <a:srgbClr val="0C1C47"/>
              </a:solidFill>
            </a:endParaRPr>
          </a:p>
        </p:txBody>
      </p:sp>
      <p:sp>
        <p:nvSpPr>
          <p:cNvPr id="3" name="Text Placeholder 2"/>
          <p:cNvSpPr>
            <a:spLocks noGrp="1"/>
          </p:cNvSpPr>
          <p:nvPr>
            <p:ph type="body" idx="1"/>
          </p:nvPr>
        </p:nvSpPr>
        <p:spPr>
          <a:xfrm>
            <a:off x="533400" y="1371600"/>
            <a:ext cx="8458200" cy="4647426"/>
          </a:xfrm>
        </p:spPr>
        <p:txBody>
          <a:bodyPr/>
          <a:lstStyle/>
          <a:p>
            <a:pPr>
              <a:tabLst>
                <a:tab pos="457200" algn="l"/>
              </a:tabLst>
            </a:pPr>
            <a:r>
              <a:rPr lang="en-CA" b="1" dirty="0" smtClean="0">
                <a:latin typeface="+mn-lt"/>
              </a:rPr>
              <a:t>	Summary </a:t>
            </a:r>
            <a:r>
              <a:rPr lang="en-CA" dirty="0" smtClean="0">
                <a:latin typeface="+mn-lt"/>
              </a:rPr>
              <a:t>– </a:t>
            </a:r>
            <a:r>
              <a:rPr lang="en-CA" sz="2300" i="1" dirty="0" smtClean="0">
                <a:latin typeface="+mn-lt"/>
              </a:rPr>
              <a:t>3500 characters, including spaces / 1 page</a:t>
            </a:r>
          </a:p>
          <a:p>
            <a:pPr>
              <a:tabLst>
                <a:tab pos="457200" algn="l"/>
              </a:tabLst>
            </a:pPr>
            <a:endParaRPr lang="en-CA" sz="800" dirty="0">
              <a:latin typeface="+mn-lt"/>
            </a:endParaRPr>
          </a:p>
          <a:p>
            <a:pPr marL="457200" indent="-457200" defTabSz="461963">
              <a:tabLst>
                <a:tab pos="914400" algn="l"/>
                <a:tab pos="1371600" algn="l"/>
              </a:tabLst>
            </a:pPr>
            <a:r>
              <a:rPr lang="en-CA" b="1" dirty="0" smtClean="0">
                <a:latin typeface="+mn-lt"/>
              </a:rPr>
              <a:t>1.</a:t>
            </a:r>
            <a:r>
              <a:rPr lang="en-CA" b="1" dirty="0">
                <a:latin typeface="+mn-lt"/>
              </a:rPr>
              <a:t>	Concept</a:t>
            </a:r>
            <a:r>
              <a:rPr lang="en-CA" dirty="0">
                <a:latin typeface="+mn-lt"/>
              </a:rPr>
              <a:t> </a:t>
            </a:r>
            <a:r>
              <a:rPr lang="en-CA" dirty="0" smtClean="0">
                <a:latin typeface="+mn-lt"/>
              </a:rPr>
              <a:t> (50% of overall assessment)</a:t>
            </a:r>
            <a:endParaRPr lang="en-CA" dirty="0">
              <a:latin typeface="+mn-lt"/>
            </a:endParaRPr>
          </a:p>
          <a:p>
            <a:pPr marL="457200" indent="-457200" defTabSz="461963">
              <a:tabLst>
                <a:tab pos="914400" algn="l"/>
                <a:tab pos="1371600" algn="l"/>
              </a:tabLst>
            </a:pPr>
            <a:r>
              <a:rPr lang="en-CA" dirty="0">
                <a:latin typeface="+mn-lt"/>
              </a:rPr>
              <a:t>	</a:t>
            </a:r>
            <a:r>
              <a:rPr lang="en-CA" dirty="0" smtClean="0">
                <a:latin typeface="+mn-lt"/>
              </a:rPr>
              <a:t>1.1</a:t>
            </a:r>
            <a:r>
              <a:rPr lang="en-CA" dirty="0">
                <a:latin typeface="+mn-lt"/>
              </a:rPr>
              <a:t>	Quality of the Idea </a:t>
            </a:r>
            <a:r>
              <a:rPr lang="en-CA" dirty="0" smtClean="0">
                <a:latin typeface="+mn-lt"/>
              </a:rPr>
              <a:t> (25%)</a:t>
            </a:r>
          </a:p>
          <a:p>
            <a:pPr marL="457200" indent="-457200" defTabSz="461963">
              <a:tabLst>
                <a:tab pos="914400" algn="l"/>
                <a:tab pos="1371600" algn="l"/>
              </a:tabLst>
            </a:pPr>
            <a:r>
              <a:rPr lang="en-CA" dirty="0" smtClean="0">
                <a:latin typeface="+mn-lt"/>
              </a:rPr>
              <a:t>	</a:t>
            </a:r>
            <a:r>
              <a:rPr lang="en-CA" dirty="0">
                <a:latin typeface="+mn-lt"/>
              </a:rPr>
              <a:t>	</a:t>
            </a:r>
            <a:r>
              <a:rPr lang="en-CA" dirty="0" smtClean="0">
                <a:latin typeface="+mn-lt"/>
              </a:rPr>
              <a:t>   </a:t>
            </a:r>
            <a:r>
              <a:rPr lang="en-CA" sz="2300" i="1" dirty="0" smtClean="0">
                <a:latin typeface="+mn-lt"/>
              </a:rPr>
              <a:t>1750 characters / ½ page</a:t>
            </a:r>
            <a:r>
              <a:rPr lang="en-CA" i="1" dirty="0" smtClean="0">
                <a:latin typeface="+mn-lt"/>
              </a:rPr>
              <a:t/>
            </a:r>
            <a:br>
              <a:rPr lang="en-CA" i="1" dirty="0" smtClean="0">
                <a:latin typeface="+mn-lt"/>
              </a:rPr>
            </a:br>
            <a:r>
              <a:rPr lang="en-CA" dirty="0" smtClean="0">
                <a:latin typeface="+mn-lt"/>
              </a:rPr>
              <a:t>1.2 Importance of the Idea  (25%)</a:t>
            </a:r>
          </a:p>
          <a:p>
            <a:pPr marL="457200" indent="-457200" defTabSz="461963">
              <a:tabLst>
                <a:tab pos="914400" algn="l"/>
                <a:tab pos="1371600" algn="l"/>
              </a:tabLst>
            </a:pPr>
            <a:r>
              <a:rPr lang="en-CA" dirty="0" smtClean="0">
                <a:latin typeface="+mn-lt"/>
              </a:rPr>
              <a:t>		   </a:t>
            </a:r>
            <a:r>
              <a:rPr lang="en-CA" sz="2300" i="1" dirty="0" smtClean="0">
                <a:latin typeface="+mn-lt"/>
              </a:rPr>
              <a:t>3500 characters / 1 page</a:t>
            </a:r>
          </a:p>
          <a:p>
            <a:pPr marL="457200" indent="-457200" defTabSz="461963">
              <a:tabLst>
                <a:tab pos="914400" algn="l"/>
                <a:tab pos="1371600" algn="l"/>
              </a:tabLst>
            </a:pPr>
            <a:endParaRPr lang="en-CA" sz="800" dirty="0">
              <a:latin typeface="+mn-lt"/>
            </a:endParaRPr>
          </a:p>
          <a:p>
            <a:pPr marL="457200" indent="-457200">
              <a:tabLst>
                <a:tab pos="914400" algn="l"/>
                <a:tab pos="1371600" algn="l"/>
              </a:tabLst>
            </a:pPr>
            <a:r>
              <a:rPr lang="en-CA" b="1" dirty="0">
                <a:latin typeface="+mn-lt"/>
              </a:rPr>
              <a:t>2</a:t>
            </a:r>
            <a:r>
              <a:rPr lang="en-CA" b="1" dirty="0" smtClean="0">
                <a:latin typeface="+mn-lt"/>
              </a:rPr>
              <a:t>.</a:t>
            </a:r>
            <a:r>
              <a:rPr lang="en-CA" b="1" dirty="0">
                <a:latin typeface="+mn-lt"/>
              </a:rPr>
              <a:t>	Feasibility</a:t>
            </a:r>
            <a:r>
              <a:rPr lang="en-CA" dirty="0">
                <a:latin typeface="+mn-lt"/>
              </a:rPr>
              <a:t> </a:t>
            </a:r>
            <a:r>
              <a:rPr lang="en-CA" dirty="0" smtClean="0">
                <a:latin typeface="+mn-lt"/>
              </a:rPr>
              <a:t> (50% of overall assessment)</a:t>
            </a:r>
            <a:endParaRPr lang="en-CA" dirty="0">
              <a:latin typeface="+mn-lt"/>
            </a:endParaRPr>
          </a:p>
          <a:p>
            <a:pPr marL="457200" indent="-457200">
              <a:tabLst>
                <a:tab pos="914400" algn="l"/>
                <a:tab pos="1371600" algn="l"/>
              </a:tabLst>
            </a:pPr>
            <a:r>
              <a:rPr lang="en-CA" dirty="0">
                <a:latin typeface="+mn-lt"/>
              </a:rPr>
              <a:t>	</a:t>
            </a:r>
            <a:r>
              <a:rPr lang="en-CA" dirty="0" smtClean="0">
                <a:latin typeface="+mn-lt"/>
              </a:rPr>
              <a:t>2.1</a:t>
            </a:r>
            <a:r>
              <a:rPr lang="en-CA" dirty="0">
                <a:latin typeface="+mn-lt"/>
              </a:rPr>
              <a:t>	</a:t>
            </a:r>
            <a:r>
              <a:rPr lang="en-CA" dirty="0" smtClean="0">
                <a:latin typeface="+mn-lt"/>
              </a:rPr>
              <a:t>Approach  (25%)</a:t>
            </a:r>
          </a:p>
          <a:p>
            <a:pPr marL="457200" indent="-457200">
              <a:tabLst>
                <a:tab pos="914400" algn="l"/>
                <a:tab pos="1371600" algn="l"/>
              </a:tabLst>
            </a:pPr>
            <a:r>
              <a:rPr lang="en-CA" dirty="0" smtClean="0">
                <a:latin typeface="+mn-lt"/>
              </a:rPr>
              <a:t>		   </a:t>
            </a:r>
            <a:r>
              <a:rPr lang="en-CA" sz="2300" i="1" dirty="0" smtClean="0">
                <a:latin typeface="+mn-lt"/>
              </a:rPr>
              <a:t>15,750 characters / 4 ½ pages</a:t>
            </a:r>
            <a:r>
              <a:rPr lang="en-CA" i="1" dirty="0" smtClean="0">
                <a:latin typeface="+mn-lt"/>
              </a:rPr>
              <a:t/>
            </a:r>
            <a:br>
              <a:rPr lang="en-CA" i="1" dirty="0" smtClean="0">
                <a:latin typeface="+mn-lt"/>
              </a:rPr>
            </a:br>
            <a:r>
              <a:rPr lang="en-CA" dirty="0" smtClean="0">
                <a:latin typeface="+mn-lt"/>
              </a:rPr>
              <a:t>2.2	Expertise, Experience &amp; Resources  (25%)</a:t>
            </a:r>
          </a:p>
          <a:p>
            <a:pPr marL="457200" indent="-457200">
              <a:tabLst>
                <a:tab pos="914400" algn="l"/>
                <a:tab pos="1371600" algn="l"/>
              </a:tabLst>
            </a:pPr>
            <a:r>
              <a:rPr lang="en-CA" dirty="0">
                <a:latin typeface="+mn-lt"/>
              </a:rPr>
              <a:t>	</a:t>
            </a:r>
            <a:r>
              <a:rPr lang="en-CA" dirty="0" smtClean="0">
                <a:latin typeface="+mn-lt"/>
              </a:rPr>
              <a:t>	   </a:t>
            </a:r>
            <a:r>
              <a:rPr lang="en-CA" sz="2300" i="1" dirty="0" smtClean="0">
                <a:latin typeface="+mn-lt"/>
              </a:rPr>
              <a:t>3500 characters / 1 page</a:t>
            </a:r>
            <a:endParaRPr lang="en-CA" sz="2300" i="1" dirty="0">
              <a:latin typeface="+mn-lt"/>
            </a:endParaRPr>
          </a:p>
          <a:p>
            <a:endParaRPr lang="en-CA" sz="2200" dirty="0"/>
          </a:p>
        </p:txBody>
      </p:sp>
    </p:spTree>
    <p:extLst>
      <p:ext uri="{BB962C8B-B14F-4D97-AF65-F5344CB8AC3E}">
        <p14:creationId xmlns:p14="http://schemas.microsoft.com/office/powerpoint/2010/main" val="155047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Grant Development 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Grant Development Power Point Template</Template>
  <TotalTime>4458</TotalTime>
  <Words>1702</Words>
  <Application>Microsoft Office PowerPoint</Application>
  <PresentationFormat>On-screen Show (4:3)</PresentationFormat>
  <Paragraphs>305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Grant Development Power Point Template</vt:lpstr>
      <vt:lpstr>CIHR Project Scheme 2016 1st Live Pilot Workshop</vt:lpstr>
      <vt:lpstr>CIHR Project Scheme Timeline</vt:lpstr>
      <vt:lpstr>Registration</vt:lpstr>
      <vt:lpstr>Registration, cont’d</vt:lpstr>
      <vt:lpstr>Registration, cont’d</vt:lpstr>
      <vt:lpstr>Registration, cont’d</vt:lpstr>
      <vt:lpstr>Application - Written Requirements</vt:lpstr>
      <vt:lpstr>Application Requirements, cont’d</vt:lpstr>
      <vt:lpstr>Structured Application</vt:lpstr>
      <vt:lpstr>OOG vs. Project Scheme Proposals</vt:lpstr>
      <vt:lpstr>Concept: Quality of the Idea</vt:lpstr>
      <vt:lpstr>Concept: Quality of the Idea, cont’d</vt:lpstr>
      <vt:lpstr>Concept: Importance of the Idea</vt:lpstr>
      <vt:lpstr>Concept: Importance of the Idea, cont’d</vt:lpstr>
      <vt:lpstr>Feasibility: Approach</vt:lpstr>
      <vt:lpstr>Feasibility: Approach, cont’d</vt:lpstr>
      <vt:lpstr>Feasibility: Expertise, Experience &amp; Resources</vt:lpstr>
      <vt:lpstr>Feasibility: Expertise, Experience &amp; Resources</vt:lpstr>
      <vt:lpstr>Examples of Reviewer Comments</vt:lpstr>
      <vt:lpstr>Examples of Reviewer Comments</vt:lpstr>
      <vt:lpstr>CIHR Project Scheme 2016 1st Live Pilot</vt:lpstr>
    </vt:vector>
  </TitlesOfParts>
  <Company>DC UofT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CIHR Project Scheme 2016 Workshop</dc:title>
  <dc:creator>Sarah Carson</dc:creator>
  <cp:lastModifiedBy>Sarah Carson</cp:lastModifiedBy>
  <cp:revision>306</cp:revision>
  <cp:lastPrinted>2016-01-07T15:10:08Z</cp:lastPrinted>
  <dcterms:created xsi:type="dcterms:W3CDTF">2015-12-08T16:07:33Z</dcterms:created>
  <dcterms:modified xsi:type="dcterms:W3CDTF">2016-01-08T18:56:53Z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2015-12-07T00:00:00Z</vt:filetime>
  </property>
  <property fmtid="{D5CDD505-2E9C-101B-9397-08002B2CF9AE}" pid="3" name="LastSaved">
    <vt:filetime>2015-12-07T00:00:00Z</vt:filetime>
  </property>
</Properties>
</file>